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3"/>
  </p:notesMasterIdLst>
  <p:sldIdLst>
    <p:sldId id="1006" r:id="rId2"/>
    <p:sldId id="1007" r:id="rId3"/>
    <p:sldId id="1008" r:id="rId4"/>
    <p:sldId id="1009" r:id="rId5"/>
    <p:sldId id="1010" r:id="rId6"/>
    <p:sldId id="1011" r:id="rId7"/>
    <p:sldId id="1012" r:id="rId8"/>
    <p:sldId id="1013" r:id="rId9"/>
    <p:sldId id="1014" r:id="rId10"/>
    <p:sldId id="1015" r:id="rId11"/>
    <p:sldId id="1016" r:id="rId12"/>
    <p:sldId id="1017" r:id="rId13"/>
    <p:sldId id="1019" r:id="rId14"/>
    <p:sldId id="1020" r:id="rId15"/>
    <p:sldId id="1018" r:id="rId16"/>
    <p:sldId id="1021" r:id="rId17"/>
    <p:sldId id="1022" r:id="rId18"/>
    <p:sldId id="1024" r:id="rId19"/>
    <p:sldId id="1181" r:id="rId20"/>
    <p:sldId id="1182" r:id="rId21"/>
    <p:sldId id="1026" r:id="rId22"/>
    <p:sldId id="1028" r:id="rId23"/>
    <p:sldId id="1096" r:id="rId24"/>
    <p:sldId id="1097" r:id="rId25"/>
    <p:sldId id="1098" r:id="rId26"/>
    <p:sldId id="1030" r:id="rId27"/>
    <p:sldId id="1183" r:id="rId28"/>
    <p:sldId id="1031" r:id="rId29"/>
    <p:sldId id="1109" r:id="rId30"/>
    <p:sldId id="1100" r:id="rId31"/>
    <p:sldId id="1101" r:id="rId32"/>
    <p:sldId id="1102" r:id="rId33"/>
    <p:sldId id="1103" r:id="rId34"/>
    <p:sldId id="1104" r:id="rId35"/>
    <p:sldId id="1105" r:id="rId36"/>
    <p:sldId id="1106" r:id="rId37"/>
    <p:sldId id="1107" r:id="rId38"/>
    <p:sldId id="1108" r:id="rId39"/>
    <p:sldId id="1110" r:id="rId40"/>
    <p:sldId id="1032" r:id="rId41"/>
    <p:sldId id="1033" r:id="rId42"/>
    <p:sldId id="1034" r:id="rId43"/>
    <p:sldId id="1035" r:id="rId44"/>
    <p:sldId id="1036" r:id="rId45"/>
    <p:sldId id="1037" r:id="rId46"/>
    <p:sldId id="1038" r:id="rId47"/>
    <p:sldId id="1039" r:id="rId48"/>
    <p:sldId id="1040" r:id="rId49"/>
    <p:sldId id="1041" r:id="rId50"/>
    <p:sldId id="1042" r:id="rId51"/>
    <p:sldId id="1043" r:id="rId52"/>
    <p:sldId id="1044" r:id="rId53"/>
    <p:sldId id="1045" r:id="rId54"/>
    <p:sldId id="1046" r:id="rId55"/>
    <p:sldId id="1115" r:id="rId56"/>
    <p:sldId id="1121" r:id="rId57"/>
    <p:sldId id="1122" r:id="rId58"/>
    <p:sldId id="1118" r:id="rId59"/>
    <p:sldId id="1124" r:id="rId60"/>
    <p:sldId id="1125" r:id="rId61"/>
    <p:sldId id="1119" r:id="rId62"/>
    <p:sldId id="1120" r:id="rId63"/>
    <p:sldId id="1142" r:id="rId64"/>
    <p:sldId id="1127" r:id="rId65"/>
    <p:sldId id="1136" r:id="rId66"/>
    <p:sldId id="1129" r:id="rId67"/>
    <p:sldId id="1130" r:id="rId68"/>
    <p:sldId id="1131" r:id="rId69"/>
    <p:sldId id="1132" r:id="rId70"/>
    <p:sldId id="1134" r:id="rId71"/>
    <p:sldId id="1151" r:id="rId72"/>
    <p:sldId id="1062" r:id="rId73"/>
    <p:sldId id="1063" r:id="rId74"/>
    <p:sldId id="1064" r:id="rId75"/>
    <p:sldId id="1141" r:id="rId76"/>
    <p:sldId id="1144" r:id="rId77"/>
    <p:sldId id="1143" r:id="rId78"/>
    <p:sldId id="1065" r:id="rId79"/>
    <p:sldId id="1147" r:id="rId80"/>
    <p:sldId id="1145" r:id="rId81"/>
    <p:sldId id="1146" r:id="rId82"/>
    <p:sldId id="1149" r:id="rId83"/>
    <p:sldId id="1162" r:id="rId84"/>
    <p:sldId id="1163" r:id="rId85"/>
    <p:sldId id="1164" r:id="rId86"/>
    <p:sldId id="1165" r:id="rId87"/>
    <p:sldId id="1167" r:id="rId88"/>
    <p:sldId id="1166" r:id="rId89"/>
    <p:sldId id="1168" r:id="rId90"/>
    <p:sldId id="1169" r:id="rId91"/>
    <p:sldId id="1152" r:id="rId92"/>
    <p:sldId id="1170" r:id="rId93"/>
    <p:sldId id="1068" r:id="rId94"/>
    <p:sldId id="1069" r:id="rId95"/>
    <p:sldId id="1070" r:id="rId96"/>
    <p:sldId id="1071" r:id="rId97"/>
    <p:sldId id="1111" r:id="rId98"/>
    <p:sldId id="1112" r:id="rId99"/>
    <p:sldId id="1113" r:id="rId100"/>
    <p:sldId id="1114" r:id="rId101"/>
    <p:sldId id="1077" r:id="rId102"/>
    <p:sldId id="1078" r:id="rId103"/>
    <p:sldId id="1080" r:id="rId104"/>
    <p:sldId id="1081" r:id="rId105"/>
    <p:sldId id="1082" r:id="rId106"/>
    <p:sldId id="1150" r:id="rId107"/>
    <p:sldId id="1173" r:id="rId108"/>
    <p:sldId id="1174" r:id="rId109"/>
    <p:sldId id="1083" r:id="rId110"/>
    <p:sldId id="1084" r:id="rId111"/>
    <p:sldId id="1171" r:id="rId112"/>
    <p:sldId id="1085" r:id="rId113"/>
    <p:sldId id="1179" r:id="rId114"/>
    <p:sldId id="1176" r:id="rId115"/>
    <p:sldId id="1177" r:id="rId116"/>
    <p:sldId id="1178" r:id="rId117"/>
    <p:sldId id="1086" r:id="rId118"/>
    <p:sldId id="1087" r:id="rId119"/>
    <p:sldId id="1088" r:id="rId120"/>
    <p:sldId id="1089" r:id="rId121"/>
    <p:sldId id="1090" r:id="rId122"/>
    <p:sldId id="1091" r:id="rId123"/>
    <p:sldId id="1092" r:id="rId124"/>
    <p:sldId id="1153" r:id="rId125"/>
    <p:sldId id="1154" r:id="rId126"/>
    <p:sldId id="1155" r:id="rId127"/>
    <p:sldId id="1158" r:id="rId128"/>
    <p:sldId id="1159" r:id="rId129"/>
    <p:sldId id="1160" r:id="rId130"/>
    <p:sldId id="1161" r:id="rId131"/>
    <p:sldId id="1094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B0F0"/>
    <a:srgbClr val="0432FF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029" autoAdjust="0"/>
    <p:restoredTop sz="91436" autoAdjust="0"/>
  </p:normalViewPr>
  <p:slideViewPr>
    <p:cSldViewPr snapToGrid="0">
      <p:cViewPr varScale="1">
        <p:scale>
          <a:sx n="115" d="100"/>
          <a:sy n="115" d="100"/>
        </p:scale>
        <p:origin x="5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6A312-ECBB-3840-B56F-C5CBADC63511}" type="datetimeFigureOut">
              <a:rPr lang="en-US" smtClean="0"/>
              <a:t>7/5/17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55AAC-DB5C-5B40-A2F6-7F4DF857F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99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9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79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01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89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67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5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6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461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8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5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6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70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0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9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7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9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42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89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428150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510728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7607622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2030395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8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8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9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7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445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7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66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660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23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131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8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5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6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3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3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49C4A21-8F37-1942-92AF-1E85DC557D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0AAD5-01F6-5C43-A0FD-31B231B8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51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1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4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8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9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52293" y="6448275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CSBridge</a:t>
            </a:r>
            <a:r>
              <a:rPr lang="en-US" dirty="0" smtClean="0"/>
              <a:t> ‘17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1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11" Type="http://schemas.microsoft.com/office/2007/relationships/hdphoto" Target="../media/hdphoto62.wdp"/><Relationship Id="rId12" Type="http://schemas.openxmlformats.org/officeDocument/2006/relationships/image" Target="../media/image79.png"/><Relationship Id="rId13" Type="http://schemas.microsoft.com/office/2007/relationships/hdphoto" Target="../media/hdphoto6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microsoft.com/office/2007/relationships/hdphoto" Target="../media/hdphoto59.wdp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microsoft.com/office/2007/relationships/hdphoto" Target="../media/hdphoto60.wdp"/><Relationship Id="rId8" Type="http://schemas.openxmlformats.org/officeDocument/2006/relationships/image" Target="../media/image77.png"/><Relationship Id="rId9" Type="http://schemas.microsoft.com/office/2007/relationships/hdphoto" Target="../media/hdphoto61.wdp"/><Relationship Id="rId10" Type="http://schemas.openxmlformats.org/officeDocument/2006/relationships/image" Target="../media/image7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tif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tif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2.tif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tiff"/><Relationship Id="rId3" Type="http://schemas.openxmlformats.org/officeDocument/2006/relationships/image" Target="../media/image84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tiff"/><Relationship Id="rId3" Type="http://schemas.openxmlformats.org/officeDocument/2006/relationships/image" Target="../media/image90.tif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1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5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jpeg"/><Relationship Id="rId7" Type="http://schemas.openxmlformats.org/officeDocument/2006/relationships/image" Target="../media/image38.jpeg"/><Relationship Id="rId8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microsoft.com/office/2007/relationships/hdphoto" Target="../media/hdphoto7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1.wdp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45.tiff"/><Relationship Id="rId8" Type="http://schemas.openxmlformats.org/officeDocument/2006/relationships/image" Target="../media/image46.png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56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microsoft.com/office/2007/relationships/hdphoto" Target="../media/hdphoto10.wdp"/><Relationship Id="rId13" Type="http://schemas.microsoft.com/office/2007/relationships/hdphoto" Target="../media/hdphoto1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1.wdp"/><Relationship Id="rId4" Type="http://schemas.microsoft.com/office/2007/relationships/hdphoto" Target="../media/hdphoto4.wdp"/><Relationship Id="rId5" Type="http://schemas.microsoft.com/office/2007/relationships/hdphoto" Target="../media/hdphoto8.wdp"/><Relationship Id="rId6" Type="http://schemas.openxmlformats.org/officeDocument/2006/relationships/image" Target="../media/image45.tiff"/><Relationship Id="rId7" Type="http://schemas.openxmlformats.org/officeDocument/2006/relationships/image" Target="../media/image46.png"/><Relationship Id="rId8" Type="http://schemas.microsoft.com/office/2007/relationships/hdphoto" Target="../media/hdphoto5.wdp"/><Relationship Id="rId9" Type="http://schemas.openxmlformats.org/officeDocument/2006/relationships/image" Target="../media/image47.png"/><Relationship Id="rId10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microsoft.com/office/2007/relationships/hdphoto" Target="../media/hdphoto1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1.wdp"/><Relationship Id="rId4" Type="http://schemas.microsoft.com/office/2007/relationships/hdphoto" Target="../media/hdphoto12.wdp"/><Relationship Id="rId5" Type="http://schemas.microsoft.com/office/2007/relationships/hdphoto" Target="../media/hdphoto13.wdp"/><Relationship Id="rId6" Type="http://schemas.microsoft.com/office/2007/relationships/hdphoto" Target="../media/hdphoto14.wdp"/><Relationship Id="rId7" Type="http://schemas.openxmlformats.org/officeDocument/2006/relationships/image" Target="../media/image45.tiff"/><Relationship Id="rId8" Type="http://schemas.openxmlformats.org/officeDocument/2006/relationships/image" Target="../media/image46.png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microsoft.com/office/2007/relationships/hdphoto" Target="../media/hdphoto18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1.wdp"/><Relationship Id="rId4" Type="http://schemas.microsoft.com/office/2007/relationships/hdphoto" Target="../media/hdphoto8.wdp"/><Relationship Id="rId5" Type="http://schemas.microsoft.com/office/2007/relationships/hdphoto" Target="../media/hdphoto16.wdp"/><Relationship Id="rId6" Type="http://schemas.microsoft.com/office/2007/relationships/hdphoto" Target="../media/hdphoto17.wdp"/><Relationship Id="rId7" Type="http://schemas.openxmlformats.org/officeDocument/2006/relationships/image" Target="../media/image45.tiff"/><Relationship Id="rId8" Type="http://schemas.openxmlformats.org/officeDocument/2006/relationships/image" Target="../media/image46.png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microsoft.com/office/2007/relationships/hdphoto" Target="../media/hdphoto20.wdp"/><Relationship Id="rId13" Type="http://schemas.microsoft.com/office/2007/relationships/hdphoto" Target="../media/hdphoto2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1.wdp"/><Relationship Id="rId4" Type="http://schemas.microsoft.com/office/2007/relationships/hdphoto" Target="../media/hdphoto19.wdp"/><Relationship Id="rId5" Type="http://schemas.microsoft.com/office/2007/relationships/hdphoto" Target="../media/hdphoto4.wdp"/><Relationship Id="rId6" Type="http://schemas.microsoft.com/office/2007/relationships/hdphoto" Target="../media/hdphoto8.wdp"/><Relationship Id="rId7" Type="http://schemas.openxmlformats.org/officeDocument/2006/relationships/image" Target="../media/image45.tiff"/><Relationship Id="rId8" Type="http://schemas.openxmlformats.org/officeDocument/2006/relationships/image" Target="../media/image46.png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microsoft.com/office/2007/relationships/hdphoto" Target="../media/hdphoto1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1.wdp"/><Relationship Id="rId4" Type="http://schemas.microsoft.com/office/2007/relationships/hdphoto" Target="../media/hdphoto22.wdp"/><Relationship Id="rId5" Type="http://schemas.microsoft.com/office/2007/relationships/hdphoto" Target="../media/hdphoto23.wdp"/><Relationship Id="rId6" Type="http://schemas.microsoft.com/office/2007/relationships/hdphoto" Target="../media/hdphoto24.wdp"/><Relationship Id="rId7" Type="http://schemas.openxmlformats.org/officeDocument/2006/relationships/image" Target="../media/image45.tiff"/><Relationship Id="rId8" Type="http://schemas.openxmlformats.org/officeDocument/2006/relationships/image" Target="../media/image46.png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microsoft.com/office/2007/relationships/hdphoto" Target="../media/hdphoto28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1.wdp"/><Relationship Id="rId4" Type="http://schemas.microsoft.com/office/2007/relationships/hdphoto" Target="../media/hdphoto25.wdp"/><Relationship Id="rId5" Type="http://schemas.microsoft.com/office/2007/relationships/hdphoto" Target="../media/hdphoto26.wdp"/><Relationship Id="rId6" Type="http://schemas.microsoft.com/office/2007/relationships/hdphoto" Target="../media/hdphoto27.wdp"/><Relationship Id="rId7" Type="http://schemas.openxmlformats.org/officeDocument/2006/relationships/image" Target="../media/image45.tiff"/><Relationship Id="rId8" Type="http://schemas.openxmlformats.org/officeDocument/2006/relationships/image" Target="../media/image46.png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microsoft.com/office/2007/relationships/hdphoto" Target="../media/hdphoto3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1.wdp"/><Relationship Id="rId4" Type="http://schemas.microsoft.com/office/2007/relationships/hdphoto" Target="../media/hdphoto29.wdp"/><Relationship Id="rId5" Type="http://schemas.microsoft.com/office/2007/relationships/hdphoto" Target="../media/hdphoto27.wdp"/><Relationship Id="rId6" Type="http://schemas.microsoft.com/office/2007/relationships/hdphoto" Target="../media/hdphoto22.wdp"/><Relationship Id="rId7" Type="http://schemas.openxmlformats.org/officeDocument/2006/relationships/image" Target="../media/image45.tiff"/><Relationship Id="rId8" Type="http://schemas.openxmlformats.org/officeDocument/2006/relationships/image" Target="../media/image46.png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jpeg"/></Relationships>
</file>

<file path=ppt/slides/_rels/slide64.xml.rels><?xml version="1.0" encoding="UTF-8" standalone="yes"?>
<Relationships xmlns="http://schemas.openxmlformats.org/package/2006/relationships"><Relationship Id="rId11" Type="http://schemas.microsoft.com/office/2007/relationships/hdphoto" Target="../media/hdphoto33.wdp"/><Relationship Id="rId12" Type="http://schemas.microsoft.com/office/2007/relationships/hdphoto" Target="../media/hdphoto29.wdp"/><Relationship Id="rId13" Type="http://schemas.microsoft.com/office/2007/relationships/hdphoto" Target="../media/hdphoto34.wdp"/><Relationship Id="rId14" Type="http://schemas.microsoft.com/office/2007/relationships/hdphoto" Target="../media/hdphoto35.wdp"/><Relationship Id="rId15" Type="http://schemas.microsoft.com/office/2007/relationships/hdphoto" Target="../media/hdphoto36.wdp"/><Relationship Id="rId16" Type="http://schemas.microsoft.com/office/2007/relationships/hdphoto" Target="../media/hdphoto9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microsoft.com/office/2007/relationships/hdphoto" Target="../media/hdphoto5.wdp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21.wdp"/><Relationship Id="rId7" Type="http://schemas.microsoft.com/office/2007/relationships/hdphoto" Target="../media/hdphoto31.wdp"/><Relationship Id="rId8" Type="http://schemas.openxmlformats.org/officeDocument/2006/relationships/image" Target="../media/image45.tiff"/><Relationship Id="rId9" Type="http://schemas.openxmlformats.org/officeDocument/2006/relationships/image" Target="../media/image44.png"/><Relationship Id="rId10" Type="http://schemas.microsoft.com/office/2007/relationships/hdphoto" Target="../media/hdphoto32.wdp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37.wdp"/><Relationship Id="rId7" Type="http://schemas.microsoft.com/office/2007/relationships/hdphoto" Target="../media/hdphoto38.wdp"/><Relationship Id="rId8" Type="http://schemas.microsoft.com/office/2007/relationships/hdphoto" Target="../media/hdphoto1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tiff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39.wdp"/><Relationship Id="rId7" Type="http://schemas.microsoft.com/office/2007/relationships/hdphoto" Target="../media/hdphoto40.wdp"/><Relationship Id="rId8" Type="http://schemas.microsoft.com/office/2007/relationships/hdphoto" Target="../media/hdphoto2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11" Type="http://schemas.microsoft.com/office/2007/relationships/hdphoto" Target="../media/hdphoto43.wdp"/><Relationship Id="rId12" Type="http://schemas.microsoft.com/office/2007/relationships/hdphoto" Target="../media/hdphoto44.wdp"/><Relationship Id="rId13" Type="http://schemas.microsoft.com/office/2007/relationships/hdphoto" Target="../media/hdphoto45.wdp"/><Relationship Id="rId14" Type="http://schemas.microsoft.com/office/2007/relationships/hdphoto" Target="../media/hdphoto27.wdp"/><Relationship Id="rId15" Type="http://schemas.microsoft.com/office/2007/relationships/hdphoto" Target="../media/hdphoto46.wdp"/><Relationship Id="rId16" Type="http://schemas.microsoft.com/office/2007/relationships/hdphoto" Target="../media/hdphoto47.wdp"/><Relationship Id="rId17" Type="http://schemas.microsoft.com/office/2007/relationships/hdphoto" Target="../media/hdphoto48.wdp"/><Relationship Id="rId18" Type="http://schemas.microsoft.com/office/2007/relationships/hdphoto" Target="../media/hdphoto49.wdp"/><Relationship Id="rId19" Type="http://schemas.microsoft.com/office/2007/relationships/hdphoto" Target="../media/hdphoto8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microsoft.com/office/2007/relationships/hdphoto" Target="../media/hdphoto5.wdp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41.wdp"/><Relationship Id="rId7" Type="http://schemas.microsoft.com/office/2007/relationships/hdphoto" Target="../media/hdphoto21.wdp"/><Relationship Id="rId8" Type="http://schemas.openxmlformats.org/officeDocument/2006/relationships/image" Target="../media/image45.tiff"/><Relationship Id="rId9" Type="http://schemas.openxmlformats.org/officeDocument/2006/relationships/image" Target="../media/image44.png"/><Relationship Id="rId10" Type="http://schemas.microsoft.com/office/2007/relationships/hdphoto" Target="../media/hdphoto42.wd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43.tiff"/></Relationships>
</file>

<file path=ppt/slides/_rels/slide79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microsoft.com/office/2007/relationships/hdphoto" Target="../media/hdphoto1.wdp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27.wdp"/><Relationship Id="rId4" Type="http://schemas.microsoft.com/office/2007/relationships/hdphoto" Target="../media/hdphoto19.wdp"/><Relationship Id="rId5" Type="http://schemas.microsoft.com/office/2007/relationships/hdphoto" Target="../media/hdphoto4.wdp"/><Relationship Id="rId6" Type="http://schemas.openxmlformats.org/officeDocument/2006/relationships/image" Target="../media/image45.tiff"/><Relationship Id="rId7" Type="http://schemas.openxmlformats.org/officeDocument/2006/relationships/image" Target="../media/image46.png"/><Relationship Id="rId8" Type="http://schemas.microsoft.com/office/2007/relationships/hdphoto" Target="../media/hdphoto5.wdp"/><Relationship Id="rId9" Type="http://schemas.openxmlformats.org/officeDocument/2006/relationships/image" Target="../media/image47.png"/><Relationship Id="rId10" Type="http://schemas.microsoft.com/office/2007/relationships/hdphoto" Target="../media/hdphoto50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microsoft.com/office/2007/relationships/hdphoto" Target="../media/hdphoto54.wdp"/><Relationship Id="rId13" Type="http://schemas.microsoft.com/office/2007/relationships/hdphoto" Target="../media/hdphoto28.wdp"/><Relationship Id="rId14" Type="http://schemas.microsoft.com/office/2007/relationships/hdphoto" Target="../media/hdphoto1.wdp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51.wdp"/><Relationship Id="rId4" Type="http://schemas.microsoft.com/office/2007/relationships/hdphoto" Target="../media/hdphoto52.wdp"/><Relationship Id="rId5" Type="http://schemas.microsoft.com/office/2007/relationships/hdphoto" Target="../media/hdphoto4.wdp"/><Relationship Id="rId6" Type="http://schemas.openxmlformats.org/officeDocument/2006/relationships/image" Target="../media/image45.tiff"/><Relationship Id="rId7" Type="http://schemas.openxmlformats.org/officeDocument/2006/relationships/image" Target="../media/image46.png"/><Relationship Id="rId8" Type="http://schemas.microsoft.com/office/2007/relationships/hdphoto" Target="../media/hdphoto5.wdp"/><Relationship Id="rId9" Type="http://schemas.openxmlformats.org/officeDocument/2006/relationships/image" Target="../media/image47.png"/><Relationship Id="rId10" Type="http://schemas.microsoft.com/office/2007/relationships/hdphoto" Target="../media/hdphoto53.wdp"/></Relationships>
</file>

<file path=ppt/slides/_rels/slide81.xml.rels><?xml version="1.0" encoding="UTF-8" standalone="yes"?>
<Relationships xmlns="http://schemas.openxmlformats.org/package/2006/relationships"><Relationship Id="rId11" Type="http://schemas.microsoft.com/office/2007/relationships/hdphoto" Target="../media/hdphoto57.wdp"/><Relationship Id="rId12" Type="http://schemas.microsoft.com/office/2007/relationships/hdphoto" Target="../media/hdphoto58.wdp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microsoft.com/office/2007/relationships/hdphoto" Target="../media/hdphoto36.wdp"/><Relationship Id="rId4" Type="http://schemas.microsoft.com/office/2007/relationships/hdphoto" Target="../media/hdphoto55.wdp"/><Relationship Id="rId5" Type="http://schemas.openxmlformats.org/officeDocument/2006/relationships/image" Target="../media/image45.tiff"/><Relationship Id="rId6" Type="http://schemas.microsoft.com/office/2007/relationships/hdphoto" Target="../media/hdphoto1.wdp"/><Relationship Id="rId7" Type="http://schemas.openxmlformats.org/officeDocument/2006/relationships/image" Target="../media/image46.png"/><Relationship Id="rId8" Type="http://schemas.microsoft.com/office/2007/relationships/hdphoto" Target="../media/hdphoto6.wdp"/><Relationship Id="rId9" Type="http://schemas.openxmlformats.org/officeDocument/2006/relationships/image" Target="../media/image47.png"/><Relationship Id="rId10" Type="http://schemas.microsoft.com/office/2007/relationships/hdphoto" Target="../media/hdphoto56.wdp"/></Relationships>
</file>

<file path=ppt/slides/_rels/slide82.xml.rels><?xml version="1.0" encoding="UTF-8" standalone="yes"?>
<Relationships xmlns="http://schemas.openxmlformats.org/package/2006/relationships"><Relationship Id="rId11" Type="http://schemas.microsoft.com/office/2007/relationships/hdphoto" Target="../media/hdphoto55.wdp"/><Relationship Id="rId12" Type="http://schemas.microsoft.com/office/2007/relationships/hdphoto" Target="../media/hdphoto1.wdp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tiff"/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56.wdp"/><Relationship Id="rId7" Type="http://schemas.microsoft.com/office/2007/relationships/hdphoto" Target="../media/hdphoto57.wdp"/><Relationship Id="rId8" Type="http://schemas.microsoft.com/office/2007/relationships/hdphoto" Target="../media/hdphoto58.wdp"/><Relationship Id="rId9" Type="http://schemas.openxmlformats.org/officeDocument/2006/relationships/image" Target="../media/image44.png"/><Relationship Id="rId10" Type="http://schemas.microsoft.com/office/2007/relationships/hdphoto" Target="../media/hdphoto36.wdp"/></Relationships>
</file>

<file path=ppt/slides/_rels/slide83.xml.rels><?xml version="1.0" encoding="UTF-8" standalone="yes"?>
<Relationships xmlns="http://schemas.openxmlformats.org/package/2006/relationships"><Relationship Id="rId11" Type="http://schemas.microsoft.com/office/2007/relationships/hdphoto" Target="../media/hdphoto55.wdp"/><Relationship Id="rId12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tiff"/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56.wdp"/><Relationship Id="rId7" Type="http://schemas.microsoft.com/office/2007/relationships/hdphoto" Target="../media/hdphoto57.wdp"/><Relationship Id="rId8" Type="http://schemas.microsoft.com/office/2007/relationships/hdphoto" Target="../media/hdphoto58.wdp"/><Relationship Id="rId9" Type="http://schemas.openxmlformats.org/officeDocument/2006/relationships/image" Target="../media/image44.png"/><Relationship Id="rId10" Type="http://schemas.microsoft.com/office/2007/relationships/hdphoto" Target="../media/hdphoto36.wdp"/></Relationships>
</file>

<file path=ppt/slides/_rels/slide84.xml.rels><?xml version="1.0" encoding="UTF-8" standalone="yes"?>
<Relationships xmlns="http://schemas.openxmlformats.org/package/2006/relationships"><Relationship Id="rId11" Type="http://schemas.microsoft.com/office/2007/relationships/hdphoto" Target="../media/hdphoto55.wdp"/><Relationship Id="rId12" Type="http://schemas.microsoft.com/office/2007/relationships/hdphoto" Target="../media/hdphoto1.wdp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tiff"/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56.wdp"/><Relationship Id="rId7" Type="http://schemas.microsoft.com/office/2007/relationships/hdphoto" Target="../media/hdphoto57.wdp"/><Relationship Id="rId8" Type="http://schemas.microsoft.com/office/2007/relationships/hdphoto" Target="../media/hdphoto58.wdp"/><Relationship Id="rId9" Type="http://schemas.openxmlformats.org/officeDocument/2006/relationships/image" Target="../media/image44.png"/><Relationship Id="rId10" Type="http://schemas.microsoft.com/office/2007/relationships/hdphoto" Target="../media/hdphoto36.wdp"/></Relationships>
</file>

<file path=ppt/slides/_rels/slide85.xml.rels><?xml version="1.0" encoding="UTF-8" standalone="yes"?>
<Relationships xmlns="http://schemas.openxmlformats.org/package/2006/relationships"><Relationship Id="rId11" Type="http://schemas.microsoft.com/office/2007/relationships/hdphoto" Target="../media/hdphoto55.wdp"/><Relationship Id="rId12" Type="http://schemas.microsoft.com/office/2007/relationships/hdphoto" Target="../media/hdphoto1.wdp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tiff"/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56.wdp"/><Relationship Id="rId7" Type="http://schemas.microsoft.com/office/2007/relationships/hdphoto" Target="../media/hdphoto57.wdp"/><Relationship Id="rId8" Type="http://schemas.microsoft.com/office/2007/relationships/hdphoto" Target="../media/hdphoto58.wdp"/><Relationship Id="rId9" Type="http://schemas.openxmlformats.org/officeDocument/2006/relationships/image" Target="../media/image44.png"/><Relationship Id="rId10" Type="http://schemas.microsoft.com/office/2007/relationships/hdphoto" Target="../media/hdphoto36.wdp"/></Relationships>
</file>

<file path=ppt/slides/_rels/slide86.xml.rels><?xml version="1.0" encoding="UTF-8" standalone="yes"?>
<Relationships xmlns="http://schemas.openxmlformats.org/package/2006/relationships"><Relationship Id="rId11" Type="http://schemas.microsoft.com/office/2007/relationships/hdphoto" Target="../media/hdphoto55.wdp"/><Relationship Id="rId12" Type="http://schemas.microsoft.com/office/2007/relationships/hdphoto" Target="../media/hdphoto1.wdp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tiff"/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56.wdp"/><Relationship Id="rId7" Type="http://schemas.microsoft.com/office/2007/relationships/hdphoto" Target="../media/hdphoto57.wdp"/><Relationship Id="rId8" Type="http://schemas.microsoft.com/office/2007/relationships/hdphoto" Target="../media/hdphoto58.wdp"/><Relationship Id="rId9" Type="http://schemas.openxmlformats.org/officeDocument/2006/relationships/image" Target="../media/image44.png"/><Relationship Id="rId10" Type="http://schemas.microsoft.com/office/2007/relationships/hdphoto" Target="../media/hdphoto36.wdp"/></Relationships>
</file>

<file path=ppt/slides/_rels/slide87.xml.rels><?xml version="1.0" encoding="UTF-8" standalone="yes"?>
<Relationships xmlns="http://schemas.openxmlformats.org/package/2006/relationships"><Relationship Id="rId11" Type="http://schemas.microsoft.com/office/2007/relationships/hdphoto" Target="../media/hdphoto55.wdp"/><Relationship Id="rId12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tiff"/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56.wdp"/><Relationship Id="rId7" Type="http://schemas.microsoft.com/office/2007/relationships/hdphoto" Target="../media/hdphoto57.wdp"/><Relationship Id="rId8" Type="http://schemas.microsoft.com/office/2007/relationships/hdphoto" Target="../media/hdphoto58.wdp"/><Relationship Id="rId9" Type="http://schemas.openxmlformats.org/officeDocument/2006/relationships/image" Target="../media/image44.png"/><Relationship Id="rId10" Type="http://schemas.microsoft.com/office/2007/relationships/hdphoto" Target="../media/hdphoto36.wdp"/></Relationships>
</file>

<file path=ppt/slides/_rels/slide88.xml.rels><?xml version="1.0" encoding="UTF-8" standalone="yes"?>
<Relationships xmlns="http://schemas.openxmlformats.org/package/2006/relationships"><Relationship Id="rId11" Type="http://schemas.microsoft.com/office/2007/relationships/hdphoto" Target="../media/hdphoto55.wdp"/><Relationship Id="rId12" Type="http://schemas.microsoft.com/office/2007/relationships/hdphoto" Target="../media/hdphoto1.wdp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tiff"/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56.wdp"/><Relationship Id="rId7" Type="http://schemas.microsoft.com/office/2007/relationships/hdphoto" Target="../media/hdphoto57.wdp"/><Relationship Id="rId8" Type="http://schemas.microsoft.com/office/2007/relationships/hdphoto" Target="../media/hdphoto58.wdp"/><Relationship Id="rId9" Type="http://schemas.openxmlformats.org/officeDocument/2006/relationships/image" Target="../media/image44.png"/><Relationship Id="rId10" Type="http://schemas.microsoft.com/office/2007/relationships/hdphoto" Target="../media/hdphoto36.wdp"/></Relationships>
</file>

<file path=ppt/slides/_rels/slide89.xml.rels><?xml version="1.0" encoding="UTF-8" standalone="yes"?>
<Relationships xmlns="http://schemas.openxmlformats.org/package/2006/relationships"><Relationship Id="rId11" Type="http://schemas.microsoft.com/office/2007/relationships/hdphoto" Target="../media/hdphoto55.wdp"/><Relationship Id="rId12" Type="http://schemas.microsoft.com/office/2007/relationships/hdphoto" Target="../media/hdphoto1.wdp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tiff"/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56.wdp"/><Relationship Id="rId7" Type="http://schemas.microsoft.com/office/2007/relationships/hdphoto" Target="../media/hdphoto57.wdp"/><Relationship Id="rId8" Type="http://schemas.microsoft.com/office/2007/relationships/hdphoto" Target="../media/hdphoto58.wdp"/><Relationship Id="rId9" Type="http://schemas.openxmlformats.org/officeDocument/2006/relationships/image" Target="../media/image44.png"/><Relationship Id="rId10" Type="http://schemas.microsoft.com/office/2007/relationships/hdphoto" Target="../media/hdphoto36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1" Type="http://schemas.microsoft.com/office/2007/relationships/hdphoto" Target="../media/hdphoto55.wdp"/><Relationship Id="rId12" Type="http://schemas.microsoft.com/office/2007/relationships/hdphoto" Target="../media/hdphoto1.wdp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tiff"/><Relationship Id="rId3" Type="http://schemas.openxmlformats.org/officeDocument/2006/relationships/image" Target="../media/image46.png"/><Relationship Id="rId4" Type="http://schemas.microsoft.com/office/2007/relationships/hdphoto" Target="../media/hdphoto6.wdp"/><Relationship Id="rId5" Type="http://schemas.openxmlformats.org/officeDocument/2006/relationships/image" Target="../media/image47.png"/><Relationship Id="rId6" Type="http://schemas.microsoft.com/office/2007/relationships/hdphoto" Target="../media/hdphoto56.wdp"/><Relationship Id="rId7" Type="http://schemas.microsoft.com/office/2007/relationships/hdphoto" Target="../media/hdphoto57.wdp"/><Relationship Id="rId8" Type="http://schemas.microsoft.com/office/2007/relationships/hdphoto" Target="../media/hdphoto58.wdp"/><Relationship Id="rId9" Type="http://schemas.openxmlformats.org/officeDocument/2006/relationships/image" Target="../media/image44.png"/><Relationship Id="rId10" Type="http://schemas.microsoft.com/office/2007/relationships/hdphoto" Target="../media/hdphoto36.wdp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3.emf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54.e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36"/>
          <p:cNvSpPr txBox="1">
            <a:spLocks/>
          </p:cNvSpPr>
          <p:nvPr/>
        </p:nvSpPr>
        <p:spPr>
          <a:xfrm>
            <a:off x="-1968500" y="2398184"/>
            <a:ext cx="13081000" cy="19491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 sz="1800"/>
            </a:pPr>
            <a:r>
              <a:rPr lang="en-US" sz="5000" dirty="0" smtClean="0">
                <a:latin typeface="Arial" charset="0"/>
                <a:ea typeface="Arial" charset="0"/>
                <a:cs typeface="Arial" charset="0"/>
              </a:rPr>
              <a:t>How A.I. Works</a:t>
            </a:r>
          </a:p>
          <a:p>
            <a:pPr>
              <a:defRPr sz="1800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(in 60 minutes)</a:t>
            </a:r>
          </a:p>
          <a:p>
            <a:pPr>
              <a:defRPr sz="1800"/>
            </a:pP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54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02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0.005%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Random guess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</a:t>
            </a: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.5%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smtClean="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srgbClr val="FF0000"/>
                </a:solidFill>
                <a:latin typeface="Calibri"/>
              </a:rPr>
              <a:t>66.3%</a:t>
            </a:r>
            <a:endParaRPr lang="en-US" sz="6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2016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/>
              </a:rPr>
              <a:t>http://image-</a:t>
            </a:r>
            <a:r>
              <a:rPr lang="en-US" dirty="0" err="1">
                <a:solidFill>
                  <a:schemeClr val="bg1"/>
                </a:solidFill>
                <a:latin typeface="Calibri"/>
              </a:rPr>
              <a:t>net.org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/challenges/LSVRC/2016/results</a:t>
            </a:r>
          </a:p>
        </p:txBody>
      </p:sp>
    </p:spTree>
    <p:extLst>
      <p:ext uri="{BB962C8B-B14F-4D97-AF65-F5344CB8AC3E}">
        <p14:creationId xmlns:p14="http://schemas.microsoft.com/office/powerpoint/2010/main" val="11739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702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1 Trillion Artificial Neurons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3845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by numerical optimization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27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87" y="634356"/>
            <a:ext cx="5711463" cy="57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" b="5548"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5"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9" r="630"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6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Beyond Harry Potter Hats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3" y="1105493"/>
            <a:ext cx="7125629" cy="4990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8643" y="6211669"/>
            <a:ext cx="712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convnetjs</a:t>
            </a:r>
            <a:r>
              <a:rPr lang="en-US" dirty="0"/>
              <a:t>/demo/</a:t>
            </a:r>
            <a:r>
              <a:rPr lang="en-US" dirty="0" err="1"/>
              <a:t>rldemo.html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-25657"/>
            <a:ext cx="9312986" cy="6883657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08797" y="1556619"/>
            <a:ext cx="737392" cy="68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96007" y="1925292"/>
            <a:ext cx="3919101" cy="353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68453" y="4666521"/>
            <a:ext cx="601429" cy="60142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8581" y="2435514"/>
            <a:ext cx="6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run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0536" y="515232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Courier"/>
                <a:cs typeface="Courier"/>
              </a:rPr>
              <a:t>cond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3262" y="5237277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body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81887" y="3817009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Courier"/>
                <a:cs typeface="Courier"/>
              </a:rPr>
              <a:t>putBeeper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0170" y="6405380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Courier"/>
                <a:cs typeface="Courier"/>
              </a:rPr>
              <a:t>putBeeper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66899" y="6363051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move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2332" y="1999775"/>
            <a:ext cx="42583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dirty="0" smtClean="0">
                <a:solidFill>
                  <a:srgbClr val="326D4D"/>
                </a:solidFill>
                <a:latin typeface="Courier"/>
                <a:cs typeface="Courier"/>
              </a:rPr>
              <a:t>// User defined method</a:t>
            </a:r>
          </a:p>
          <a:p>
            <a:r>
              <a:rPr lang="en-US" sz="2000" b="1" dirty="0">
                <a:solidFill>
                  <a:srgbClr val="9B467E"/>
                </a:solidFill>
                <a:latin typeface="Courier"/>
                <a:cs typeface="Courier"/>
              </a:rPr>
              <a:t> </a:t>
            </a:r>
            <a:r>
              <a:rPr lang="en-US" sz="2000" b="1" dirty="0" smtClean="0">
                <a:solidFill>
                  <a:srgbClr val="9B467E"/>
                </a:solidFill>
                <a:latin typeface="Courier"/>
                <a:cs typeface="Courier"/>
              </a:rPr>
              <a:t>  private void </a:t>
            </a:r>
            <a:r>
              <a:rPr lang="en-US" sz="2000" dirty="0" smtClean="0">
                <a:latin typeface="Courier"/>
                <a:cs typeface="Courier"/>
              </a:rPr>
              <a:t>run(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  </a:t>
            </a:r>
            <a:r>
              <a:rPr lang="en-US" sz="2000" b="1" dirty="0" smtClean="0">
                <a:solidFill>
                  <a:srgbClr val="9B467E"/>
                </a:solidFill>
                <a:latin typeface="Courier"/>
                <a:cs typeface="Courier"/>
              </a:rPr>
              <a:t>while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isClear</a:t>
            </a:r>
            <a:r>
              <a:rPr lang="en-US" sz="2000" dirty="0">
                <a:latin typeface="Courier"/>
                <a:cs typeface="Courier"/>
              </a:rPr>
              <a:t>()</a:t>
            </a:r>
            <a:r>
              <a:rPr lang="en-US" sz="2000" dirty="0" smtClean="0">
                <a:latin typeface="Courier"/>
                <a:cs typeface="Courier"/>
              </a:rPr>
              <a:t>){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       </a:t>
            </a:r>
            <a:r>
              <a:rPr lang="en-US" sz="2000" dirty="0" err="1" smtClean="0">
                <a:latin typeface="Courier"/>
                <a:cs typeface="Courier"/>
              </a:rPr>
              <a:t>putBeeper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>
                <a:latin typeface="Courier"/>
                <a:cs typeface="Courier"/>
              </a:rPr>
              <a:t>)</a:t>
            </a:r>
            <a:r>
              <a:rPr lang="en-US" sz="2000" dirty="0" smtClean="0">
                <a:latin typeface="Courier"/>
                <a:cs typeface="Courier"/>
              </a:rPr>
              <a:t>;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   move();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    }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dirty="0" err="1" smtClean="0">
                <a:latin typeface="Courier"/>
                <a:cs typeface="Courier"/>
              </a:rPr>
              <a:t>putBeeper</a:t>
            </a:r>
            <a:r>
              <a:rPr lang="en-US" sz="2000" dirty="0" smtClean="0">
                <a:latin typeface="Courier"/>
                <a:cs typeface="Courier"/>
              </a:rPr>
              <a:t>();</a:t>
            </a:r>
            <a:endParaRPr lang="en-US" sz="2000" dirty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   }</a:t>
            </a:r>
          </a:p>
        </p:txBody>
      </p:sp>
      <p:sp>
        <p:nvSpPr>
          <p:cNvPr id="31" name="Oval 30"/>
          <p:cNvSpPr/>
          <p:nvPr/>
        </p:nvSpPr>
        <p:spPr>
          <a:xfrm>
            <a:off x="7916164" y="5886099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613427" y="3262250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691366" y="1920865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620834" y="5843356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91366" y="4699368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805961" y="3262250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12330" y="3775679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while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3" y="6134450"/>
            <a:ext cx="694014" cy="694014"/>
          </a:xfrm>
          <a:prstGeom prst="rect">
            <a:avLst/>
          </a:prstGeom>
        </p:spPr>
      </p:pic>
      <p:pic>
        <p:nvPicPr>
          <p:cNvPr id="26" name="Picture 25" descr="body.png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895" y="5546801"/>
            <a:ext cx="731520" cy="685523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28" name="Picture 27" descr="root.png"/>
          <p:cNvPicPr>
            <a:picLocks/>
          </p:cNvPicPr>
          <p:nvPr/>
        </p:nvPicPr>
        <p:blipFill rotWithShape="1">
          <a:blip r:embed="rId5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4198" y="2885027"/>
            <a:ext cx="731520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loop.png"/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1590" y="2932051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877761" y="937968"/>
            <a:ext cx="393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It looks like you have a fencepost error!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172243" y="5297967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191245" y="4084911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17591" y="2585110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414884" y="2676292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324641" y="4125879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471696" y="5327475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root.png"/>
          <p:cNvPicPr>
            <a:picLocks noChangeAspect="1"/>
          </p:cNvPicPr>
          <p:nvPr/>
        </p:nvPicPr>
        <p:blipFill rotWithShape="1">
          <a:blip r:embed="rId8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625" y="4376682"/>
            <a:ext cx="731520" cy="682287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51" name="Picture 50" descr="loop.png"/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835" y="5487652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6964256" y="1392765"/>
            <a:ext cx="20228" cy="44354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Helping Students Learn to Program</a:t>
            </a:r>
            <a:endParaRPr lang="en-US" sz="3800" dirty="0">
              <a:latin typeface="Calibri"/>
              <a:cs typeface="Calibri"/>
            </a:endParaRPr>
          </a:p>
        </p:txBody>
      </p:sp>
      <p:pic>
        <p:nvPicPr>
          <p:cNvPr id="54" name="Picture 53" descr="left.png"/>
          <p:cNvPicPr>
            <a:picLocks noChangeAspect="1"/>
          </p:cNvPicPr>
          <p:nvPr/>
        </p:nvPicPr>
        <p:blipFill rotWithShape="1"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80" b="97595" l="9256" r="97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7340" r="9042" b="10449"/>
          <a:stretch/>
        </p:blipFill>
        <p:spPr>
          <a:xfrm>
            <a:off x="6295177" y="1581572"/>
            <a:ext cx="731520" cy="679584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55" name="Picture 54" descr="loop.png"/>
          <p:cNvPicPr>
            <a:picLocks noChangeAspect="1"/>
          </p:cNvPicPr>
          <p:nvPr/>
        </p:nvPicPr>
        <p:blipFill rotWithShape="1"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42" b="89863" l="9863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14" t="7757" r="10257" b="10663"/>
          <a:stretch/>
        </p:blipFill>
        <p:spPr>
          <a:xfrm>
            <a:off x="8084582" y="2953733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56" name="Picture 55" descr="loop.png"/>
          <p:cNvPicPr>
            <a:picLocks noChangeAspect="1"/>
          </p:cNvPicPr>
          <p:nvPr/>
        </p:nvPicPr>
        <p:blipFill rotWithShape="1"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42" b="89863" l="9863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14" t="7757" r="10257" b="10663"/>
          <a:stretch/>
        </p:blipFill>
        <p:spPr>
          <a:xfrm>
            <a:off x="5189881" y="5512061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711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5" y="1400759"/>
            <a:ext cx="8264769" cy="333247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The Current Challenge</a:t>
            </a:r>
            <a:endParaRPr lang="en-US" sz="38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8222" y="783602"/>
            <a:ext cx="244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Stanford Breakout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16900" y="5044218"/>
            <a:ext cx="537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9,542 historical submissions (with grades)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25161" y="5742565"/>
            <a:ext cx="7093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Each year we spend about 1,000 teacher hours grading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8304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492658" y="1630624"/>
            <a:ext cx="2770503" cy="341138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1B0F0"/>
                </a:solidFill>
              </a:rPr>
              <a:t>Neural Networks</a:t>
            </a:r>
            <a:endParaRPr lang="en-US" dirty="0">
              <a:solidFill>
                <a:srgbClr val="01B0F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2012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Human Intelligence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Complex Programs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smtClean="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193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486400" cy="616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0510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Complex Programs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1B0F0"/>
                </a:solidFill>
              </a:rPr>
              <a:t>Neural Networks</a:t>
            </a:r>
            <a:endParaRPr lang="en-US" dirty="0">
              <a:solidFill>
                <a:srgbClr val="01B0F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2012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003874" y="1630624"/>
            <a:ext cx="2259287" cy="3138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Human Intelligence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smtClean="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051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Human Intelligence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1B0F0"/>
                </a:solidFill>
              </a:rPr>
              <a:t>Neural Networks</a:t>
            </a:r>
            <a:endParaRPr lang="en-US" dirty="0">
              <a:solidFill>
                <a:srgbClr val="01B0F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Complex Programs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smtClean="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906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461195" y="2637338"/>
            <a:ext cx="55090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Human Intelligence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14964" y="225581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Einstein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1B0F0"/>
                </a:solidFill>
              </a:rPr>
              <a:t>Neural Networks</a:t>
            </a:r>
            <a:endParaRPr lang="en-US" dirty="0">
              <a:solidFill>
                <a:srgbClr val="01B0F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Complex Programs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smtClean="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136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Open Problems?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84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328" y="0"/>
            <a:ext cx="10144125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Machine Learning Uses a Lot of Data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786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One Shot Learning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688" y="1393903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training example: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41396" y="1996068"/>
            <a:ext cx="4081345" cy="4229221"/>
            <a:chOff x="2241396" y="2118731"/>
            <a:chExt cx="4081345" cy="42292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1396" y="2118731"/>
              <a:ext cx="4081345" cy="422922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4148254" y="2497874"/>
              <a:ext cx="1126273" cy="53525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282068" y="2821259"/>
              <a:ext cx="13381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029200" y="2895600"/>
              <a:ext cx="19700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345257" y="3616712"/>
              <a:ext cx="806605" cy="11894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5424" y="3810000"/>
            <a:ext cx="119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set: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 bwMode="auto">
          <a:xfrm>
            <a:off x="3698900" y="1467996"/>
            <a:ext cx="847576" cy="702527"/>
          </a:xfrm>
          <a:custGeom>
            <a:avLst/>
            <a:gdLst>
              <a:gd name="connsiteX0" fmla="*/ 100444 w 716889"/>
              <a:gd name="connsiteY0" fmla="*/ 0 h 501805"/>
              <a:gd name="connsiteX1" fmla="*/ 156200 w 716889"/>
              <a:gd name="connsiteY1" fmla="*/ 11151 h 501805"/>
              <a:gd name="connsiteX2" fmla="*/ 412679 w 716889"/>
              <a:gd name="connsiteY2" fmla="*/ 33454 h 501805"/>
              <a:gd name="connsiteX3" fmla="*/ 501888 w 716889"/>
              <a:gd name="connsiteY3" fmla="*/ 44605 h 501805"/>
              <a:gd name="connsiteX4" fmla="*/ 646854 w 716889"/>
              <a:gd name="connsiteY4" fmla="*/ 55756 h 501805"/>
              <a:gd name="connsiteX5" fmla="*/ 713761 w 716889"/>
              <a:gd name="connsiteY5" fmla="*/ 66907 h 501805"/>
              <a:gd name="connsiteX6" fmla="*/ 669157 w 716889"/>
              <a:gd name="connsiteY6" fmla="*/ 55756 h 501805"/>
              <a:gd name="connsiteX7" fmla="*/ 635703 w 716889"/>
              <a:gd name="connsiteY7" fmla="*/ 44605 h 501805"/>
              <a:gd name="connsiteX8" fmla="*/ 602249 w 716889"/>
              <a:gd name="connsiteY8" fmla="*/ 144966 h 501805"/>
              <a:gd name="connsiteX9" fmla="*/ 579947 w 716889"/>
              <a:gd name="connsiteY9" fmla="*/ 234176 h 501805"/>
              <a:gd name="connsiteX10" fmla="*/ 557644 w 716889"/>
              <a:gd name="connsiteY10" fmla="*/ 457200 h 501805"/>
              <a:gd name="connsiteX11" fmla="*/ 546493 w 716889"/>
              <a:gd name="connsiteY11" fmla="*/ 412595 h 501805"/>
              <a:gd name="connsiteX12" fmla="*/ 446132 w 716889"/>
              <a:gd name="connsiteY12" fmla="*/ 356839 h 501805"/>
              <a:gd name="connsiteX13" fmla="*/ 301166 w 716889"/>
              <a:gd name="connsiteY13" fmla="*/ 334537 h 501805"/>
              <a:gd name="connsiteX14" fmla="*/ 301166 w 716889"/>
              <a:gd name="connsiteY14" fmla="*/ 245327 h 501805"/>
              <a:gd name="connsiteX15" fmla="*/ 278864 w 716889"/>
              <a:gd name="connsiteY15" fmla="*/ 223024 h 501805"/>
              <a:gd name="connsiteX16" fmla="*/ 245410 w 716889"/>
              <a:gd name="connsiteY16" fmla="*/ 211873 h 501805"/>
              <a:gd name="connsiteX17" fmla="*/ 290015 w 716889"/>
              <a:gd name="connsiteY17" fmla="*/ 223024 h 501805"/>
              <a:gd name="connsiteX18" fmla="*/ 334620 w 716889"/>
              <a:gd name="connsiteY18" fmla="*/ 278781 h 501805"/>
              <a:gd name="connsiteX19" fmla="*/ 345771 w 716889"/>
              <a:gd name="connsiteY19" fmla="*/ 312234 h 501805"/>
              <a:gd name="connsiteX20" fmla="*/ 334620 w 716889"/>
              <a:gd name="connsiteY20" fmla="*/ 423746 h 501805"/>
              <a:gd name="connsiteX21" fmla="*/ 290015 w 716889"/>
              <a:gd name="connsiteY21" fmla="*/ 468351 h 501805"/>
              <a:gd name="connsiteX22" fmla="*/ 178503 w 716889"/>
              <a:gd name="connsiteY22" fmla="*/ 501805 h 501805"/>
              <a:gd name="connsiteX23" fmla="*/ 89293 w 716889"/>
              <a:gd name="connsiteY23" fmla="*/ 490654 h 501805"/>
              <a:gd name="connsiteX24" fmla="*/ 55840 w 716889"/>
              <a:gd name="connsiteY24" fmla="*/ 479503 h 501805"/>
              <a:gd name="connsiteX25" fmla="*/ 44688 w 716889"/>
              <a:gd name="connsiteY25" fmla="*/ 446049 h 501805"/>
              <a:gd name="connsiteX26" fmla="*/ 22386 w 716889"/>
              <a:gd name="connsiteY26" fmla="*/ 423746 h 501805"/>
              <a:gd name="connsiteX27" fmla="*/ 11235 w 716889"/>
              <a:gd name="connsiteY27" fmla="*/ 312234 h 501805"/>
              <a:gd name="connsiteX28" fmla="*/ 33537 w 716889"/>
              <a:gd name="connsiteY28" fmla="*/ 278781 h 501805"/>
              <a:gd name="connsiteX29" fmla="*/ 55840 w 716889"/>
              <a:gd name="connsiteY29" fmla="*/ 256478 h 501805"/>
              <a:gd name="connsiteX30" fmla="*/ 44688 w 716889"/>
              <a:gd name="connsiteY30" fmla="*/ 256478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889" h="501805">
                <a:moveTo>
                  <a:pt x="100444" y="0"/>
                </a:moveTo>
                <a:cubicBezTo>
                  <a:pt x="119029" y="3717"/>
                  <a:pt x="137437" y="8471"/>
                  <a:pt x="156200" y="11151"/>
                </a:cubicBezTo>
                <a:cubicBezTo>
                  <a:pt x="261305" y="26166"/>
                  <a:pt x="296005" y="22848"/>
                  <a:pt x="412679" y="33454"/>
                </a:cubicBezTo>
                <a:cubicBezTo>
                  <a:pt x="442524" y="36167"/>
                  <a:pt x="472055" y="41764"/>
                  <a:pt x="501888" y="44605"/>
                </a:cubicBezTo>
                <a:cubicBezTo>
                  <a:pt x="550134" y="49200"/>
                  <a:pt x="598532" y="52039"/>
                  <a:pt x="646854" y="55756"/>
                </a:cubicBezTo>
                <a:cubicBezTo>
                  <a:pt x="669156" y="59473"/>
                  <a:pt x="691151" y="66907"/>
                  <a:pt x="713761" y="66907"/>
                </a:cubicBezTo>
                <a:cubicBezTo>
                  <a:pt x="729087" y="66907"/>
                  <a:pt x="683893" y="59966"/>
                  <a:pt x="669157" y="55756"/>
                </a:cubicBezTo>
                <a:cubicBezTo>
                  <a:pt x="657855" y="52527"/>
                  <a:pt x="646854" y="48322"/>
                  <a:pt x="635703" y="44605"/>
                </a:cubicBezTo>
                <a:cubicBezTo>
                  <a:pt x="596900" y="102808"/>
                  <a:pt x="622280" y="54824"/>
                  <a:pt x="602249" y="144966"/>
                </a:cubicBezTo>
                <a:cubicBezTo>
                  <a:pt x="573524" y="274233"/>
                  <a:pt x="612077" y="41395"/>
                  <a:pt x="579947" y="234176"/>
                </a:cubicBezTo>
                <a:cubicBezTo>
                  <a:pt x="564515" y="326772"/>
                  <a:pt x="566069" y="347689"/>
                  <a:pt x="557644" y="457200"/>
                </a:cubicBezTo>
                <a:cubicBezTo>
                  <a:pt x="553927" y="442332"/>
                  <a:pt x="554097" y="425902"/>
                  <a:pt x="546493" y="412595"/>
                </a:cubicBezTo>
                <a:cubicBezTo>
                  <a:pt x="522928" y="371356"/>
                  <a:pt x="488478" y="370955"/>
                  <a:pt x="446132" y="356839"/>
                </a:cubicBezTo>
                <a:cubicBezTo>
                  <a:pt x="377241" y="333875"/>
                  <a:pt x="424372" y="346857"/>
                  <a:pt x="301166" y="334537"/>
                </a:cubicBezTo>
                <a:cubicBezTo>
                  <a:pt x="314139" y="295619"/>
                  <a:pt x="321351" y="292426"/>
                  <a:pt x="301166" y="245327"/>
                </a:cubicBezTo>
                <a:cubicBezTo>
                  <a:pt x="297025" y="235664"/>
                  <a:pt x="287879" y="228433"/>
                  <a:pt x="278864" y="223024"/>
                </a:cubicBezTo>
                <a:cubicBezTo>
                  <a:pt x="268785" y="216976"/>
                  <a:pt x="233655" y="211873"/>
                  <a:pt x="245410" y="211873"/>
                </a:cubicBezTo>
                <a:cubicBezTo>
                  <a:pt x="260736" y="211873"/>
                  <a:pt x="275147" y="219307"/>
                  <a:pt x="290015" y="223024"/>
                </a:cubicBezTo>
                <a:cubicBezTo>
                  <a:pt x="310760" y="243769"/>
                  <a:pt x="320552" y="250645"/>
                  <a:pt x="334620" y="278781"/>
                </a:cubicBezTo>
                <a:cubicBezTo>
                  <a:pt x="339877" y="289294"/>
                  <a:pt x="342054" y="301083"/>
                  <a:pt x="345771" y="312234"/>
                </a:cubicBezTo>
                <a:cubicBezTo>
                  <a:pt x="342054" y="349405"/>
                  <a:pt x="347184" y="388566"/>
                  <a:pt x="334620" y="423746"/>
                </a:cubicBezTo>
                <a:cubicBezTo>
                  <a:pt x="327548" y="443548"/>
                  <a:pt x="309963" y="461702"/>
                  <a:pt x="290015" y="468351"/>
                </a:cubicBezTo>
                <a:cubicBezTo>
                  <a:pt x="208569" y="495501"/>
                  <a:pt x="245915" y="484952"/>
                  <a:pt x="178503" y="501805"/>
                </a:cubicBezTo>
                <a:cubicBezTo>
                  <a:pt x="148766" y="498088"/>
                  <a:pt x="118778" y="496015"/>
                  <a:pt x="89293" y="490654"/>
                </a:cubicBezTo>
                <a:cubicBezTo>
                  <a:pt x="77728" y="488551"/>
                  <a:pt x="64151" y="487814"/>
                  <a:pt x="55840" y="479503"/>
                </a:cubicBezTo>
                <a:cubicBezTo>
                  <a:pt x="47528" y="471191"/>
                  <a:pt x="50736" y="456129"/>
                  <a:pt x="44688" y="446049"/>
                </a:cubicBezTo>
                <a:cubicBezTo>
                  <a:pt x="39279" y="437034"/>
                  <a:pt x="29820" y="431180"/>
                  <a:pt x="22386" y="423746"/>
                </a:cubicBezTo>
                <a:cubicBezTo>
                  <a:pt x="3314" y="366533"/>
                  <a:pt x="-10885" y="363847"/>
                  <a:pt x="11235" y="312234"/>
                </a:cubicBezTo>
                <a:cubicBezTo>
                  <a:pt x="16514" y="299916"/>
                  <a:pt x="25165" y="289246"/>
                  <a:pt x="33537" y="278781"/>
                </a:cubicBezTo>
                <a:cubicBezTo>
                  <a:pt x="40105" y="270571"/>
                  <a:pt x="51138" y="265882"/>
                  <a:pt x="55840" y="256478"/>
                </a:cubicBezTo>
                <a:cubicBezTo>
                  <a:pt x="57502" y="253153"/>
                  <a:pt x="48405" y="256478"/>
                  <a:pt x="44688" y="256478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75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98" y="931271"/>
            <a:ext cx="5910146" cy="30702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One Shot Learning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235" y="2074127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</a:t>
            </a:r>
          </a:p>
          <a:p>
            <a:r>
              <a:rPr lang="en-US" dirty="0" smtClean="0"/>
              <a:t>training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8098" y="4047891"/>
            <a:ext cx="2988527" cy="2810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980986" y="4036742"/>
            <a:ext cx="1126273" cy="1449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977269" y="4891668"/>
            <a:ext cx="1126273" cy="1449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54499" y="4163122"/>
            <a:ext cx="118946" cy="7545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25592" y="4192859"/>
            <a:ext cx="118946" cy="7545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7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Where is my robot?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… coming soon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25" y="1106042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 It So You Can Beat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Little math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5576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Computer </a:t>
            </a:r>
          </a:p>
          <a:p>
            <a:pPr algn="ctr"/>
            <a:r>
              <a:rPr lang="en-US" sz="2400" dirty="0" smtClean="0"/>
              <a:t>programs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Better than</a:t>
            </a:r>
          </a:p>
          <a:p>
            <a:pPr algn="ctr"/>
            <a:r>
              <a:rPr lang="en-US" sz="2400" dirty="0" smtClean="0"/>
              <a:t>chance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As well as</a:t>
            </a:r>
          </a:p>
          <a:p>
            <a:pPr algn="ctr"/>
            <a:r>
              <a:rPr lang="en-US" sz="2400" dirty="0" smtClean="0"/>
              <a:t>humans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you do it?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I explained to you the main components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47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Not easy…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86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But yes. You can.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2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Path to AI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01743"/>
            <a:ext cx="2286000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848622"/>
            <a:ext cx="1862254" cy="1862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9" y="3883219"/>
            <a:ext cx="1793061" cy="1793061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693040" y="2810107"/>
            <a:ext cx="908804" cy="971149"/>
          </a:xfrm>
          <a:custGeom>
            <a:avLst/>
            <a:gdLst>
              <a:gd name="connsiteX0" fmla="*/ 908804 w 908804"/>
              <a:gd name="connsiteY0" fmla="*/ 0 h 971149"/>
              <a:gd name="connsiteX1" fmla="*/ 864199 w 908804"/>
              <a:gd name="connsiteY1" fmla="*/ 22303 h 971149"/>
              <a:gd name="connsiteX2" fmla="*/ 786140 w 908804"/>
              <a:gd name="connsiteY2" fmla="*/ 78059 h 971149"/>
              <a:gd name="connsiteX3" fmla="*/ 741536 w 908804"/>
              <a:gd name="connsiteY3" fmla="*/ 100361 h 971149"/>
              <a:gd name="connsiteX4" fmla="*/ 719233 w 908804"/>
              <a:gd name="connsiteY4" fmla="*/ 122663 h 971149"/>
              <a:gd name="connsiteX5" fmla="*/ 641175 w 908804"/>
              <a:gd name="connsiteY5" fmla="*/ 167268 h 971149"/>
              <a:gd name="connsiteX6" fmla="*/ 574267 w 908804"/>
              <a:gd name="connsiteY6" fmla="*/ 223024 h 971149"/>
              <a:gd name="connsiteX7" fmla="*/ 551965 w 908804"/>
              <a:gd name="connsiteY7" fmla="*/ 245327 h 971149"/>
              <a:gd name="connsiteX8" fmla="*/ 518511 w 908804"/>
              <a:gd name="connsiteY8" fmla="*/ 267629 h 971149"/>
              <a:gd name="connsiteX9" fmla="*/ 496209 w 908804"/>
              <a:gd name="connsiteY9" fmla="*/ 289932 h 971149"/>
              <a:gd name="connsiteX10" fmla="*/ 462755 w 908804"/>
              <a:gd name="connsiteY10" fmla="*/ 312234 h 971149"/>
              <a:gd name="connsiteX11" fmla="*/ 395848 w 908804"/>
              <a:gd name="connsiteY11" fmla="*/ 379142 h 971149"/>
              <a:gd name="connsiteX12" fmla="*/ 362394 w 908804"/>
              <a:gd name="connsiteY12" fmla="*/ 412595 h 971149"/>
              <a:gd name="connsiteX13" fmla="*/ 328940 w 908804"/>
              <a:gd name="connsiteY13" fmla="*/ 434898 h 971149"/>
              <a:gd name="connsiteX14" fmla="*/ 273184 w 908804"/>
              <a:gd name="connsiteY14" fmla="*/ 512956 h 971149"/>
              <a:gd name="connsiteX15" fmla="*/ 250882 w 908804"/>
              <a:gd name="connsiteY15" fmla="*/ 557561 h 971149"/>
              <a:gd name="connsiteX16" fmla="*/ 206277 w 908804"/>
              <a:gd name="connsiteY16" fmla="*/ 624468 h 971149"/>
              <a:gd name="connsiteX17" fmla="*/ 161672 w 908804"/>
              <a:gd name="connsiteY17" fmla="*/ 724829 h 971149"/>
              <a:gd name="connsiteX18" fmla="*/ 139370 w 908804"/>
              <a:gd name="connsiteY18" fmla="*/ 747132 h 971149"/>
              <a:gd name="connsiteX19" fmla="*/ 50160 w 908804"/>
              <a:gd name="connsiteY19" fmla="*/ 892098 h 971149"/>
              <a:gd name="connsiteX20" fmla="*/ 27858 w 908804"/>
              <a:gd name="connsiteY20" fmla="*/ 925551 h 971149"/>
              <a:gd name="connsiteX21" fmla="*/ 5555 w 908804"/>
              <a:gd name="connsiteY21" fmla="*/ 903249 h 971149"/>
              <a:gd name="connsiteX22" fmla="*/ 27858 w 908804"/>
              <a:gd name="connsiteY22" fmla="*/ 535259 h 971149"/>
              <a:gd name="connsiteX23" fmla="*/ 16706 w 908804"/>
              <a:gd name="connsiteY23" fmla="*/ 892098 h 971149"/>
              <a:gd name="connsiteX24" fmla="*/ 5555 w 908804"/>
              <a:gd name="connsiteY24" fmla="*/ 970156 h 971149"/>
              <a:gd name="connsiteX25" fmla="*/ 117067 w 908804"/>
              <a:gd name="connsiteY25" fmla="*/ 947854 h 971149"/>
              <a:gd name="connsiteX26" fmla="*/ 295487 w 908804"/>
              <a:gd name="connsiteY26" fmla="*/ 914400 h 971149"/>
              <a:gd name="connsiteX27" fmla="*/ 373545 w 908804"/>
              <a:gd name="connsiteY27" fmla="*/ 914400 h 9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08804" h="971149">
                <a:moveTo>
                  <a:pt x="908804" y="0"/>
                </a:moveTo>
                <a:cubicBezTo>
                  <a:pt x="893936" y="7434"/>
                  <a:pt x="878296" y="13493"/>
                  <a:pt x="864199" y="22303"/>
                </a:cubicBezTo>
                <a:cubicBezTo>
                  <a:pt x="800391" y="62183"/>
                  <a:pt x="841174" y="46611"/>
                  <a:pt x="786140" y="78059"/>
                </a:cubicBezTo>
                <a:cubicBezTo>
                  <a:pt x="771707" y="86306"/>
                  <a:pt x="755367" y="91140"/>
                  <a:pt x="741536" y="100361"/>
                </a:cubicBezTo>
                <a:cubicBezTo>
                  <a:pt x="732788" y="106193"/>
                  <a:pt x="727310" y="115932"/>
                  <a:pt x="719233" y="122663"/>
                </a:cubicBezTo>
                <a:cubicBezTo>
                  <a:pt x="674225" y="160170"/>
                  <a:pt x="686568" y="152137"/>
                  <a:pt x="641175" y="167268"/>
                </a:cubicBezTo>
                <a:cubicBezTo>
                  <a:pt x="590731" y="217712"/>
                  <a:pt x="653798" y="156748"/>
                  <a:pt x="574267" y="223024"/>
                </a:cubicBezTo>
                <a:cubicBezTo>
                  <a:pt x="566190" y="229755"/>
                  <a:pt x="560175" y="238759"/>
                  <a:pt x="551965" y="245327"/>
                </a:cubicBezTo>
                <a:cubicBezTo>
                  <a:pt x="541500" y="253699"/>
                  <a:pt x="528976" y="259257"/>
                  <a:pt x="518511" y="267629"/>
                </a:cubicBezTo>
                <a:cubicBezTo>
                  <a:pt x="510301" y="274197"/>
                  <a:pt x="504419" y="283364"/>
                  <a:pt x="496209" y="289932"/>
                </a:cubicBezTo>
                <a:cubicBezTo>
                  <a:pt x="485744" y="298304"/>
                  <a:pt x="472772" y="303330"/>
                  <a:pt x="462755" y="312234"/>
                </a:cubicBezTo>
                <a:cubicBezTo>
                  <a:pt x="439181" y="333188"/>
                  <a:pt x="418151" y="356839"/>
                  <a:pt x="395848" y="379142"/>
                </a:cubicBezTo>
                <a:cubicBezTo>
                  <a:pt x="384697" y="390293"/>
                  <a:pt x="375515" y="403847"/>
                  <a:pt x="362394" y="412595"/>
                </a:cubicBezTo>
                <a:lnTo>
                  <a:pt x="328940" y="434898"/>
                </a:lnTo>
                <a:cubicBezTo>
                  <a:pt x="314590" y="454032"/>
                  <a:pt x="286223" y="490138"/>
                  <a:pt x="273184" y="512956"/>
                </a:cubicBezTo>
                <a:cubicBezTo>
                  <a:pt x="264937" y="527389"/>
                  <a:pt x="259435" y="543307"/>
                  <a:pt x="250882" y="557561"/>
                </a:cubicBezTo>
                <a:cubicBezTo>
                  <a:pt x="237091" y="580545"/>
                  <a:pt x="206277" y="624468"/>
                  <a:pt x="206277" y="624468"/>
                </a:cubicBezTo>
                <a:cubicBezTo>
                  <a:pt x="188591" y="677527"/>
                  <a:pt x="191968" y="686959"/>
                  <a:pt x="161672" y="724829"/>
                </a:cubicBezTo>
                <a:cubicBezTo>
                  <a:pt x="155104" y="733039"/>
                  <a:pt x="145202" y="738384"/>
                  <a:pt x="139370" y="747132"/>
                </a:cubicBezTo>
                <a:cubicBezTo>
                  <a:pt x="107897" y="794342"/>
                  <a:pt x="80231" y="843984"/>
                  <a:pt x="50160" y="892098"/>
                </a:cubicBezTo>
                <a:cubicBezTo>
                  <a:pt x="43057" y="903463"/>
                  <a:pt x="27858" y="925551"/>
                  <a:pt x="27858" y="925551"/>
                </a:cubicBezTo>
                <a:cubicBezTo>
                  <a:pt x="20424" y="918117"/>
                  <a:pt x="5905" y="913757"/>
                  <a:pt x="5555" y="903249"/>
                </a:cubicBezTo>
                <a:cubicBezTo>
                  <a:pt x="-2218" y="670070"/>
                  <a:pt x="-153" y="675302"/>
                  <a:pt x="27858" y="535259"/>
                </a:cubicBezTo>
                <a:cubicBezTo>
                  <a:pt x="24141" y="654205"/>
                  <a:pt x="22801" y="773250"/>
                  <a:pt x="16706" y="892098"/>
                </a:cubicBezTo>
                <a:cubicBezTo>
                  <a:pt x="15360" y="918347"/>
                  <a:pt x="-11271" y="949964"/>
                  <a:pt x="5555" y="970156"/>
                </a:cubicBezTo>
                <a:cubicBezTo>
                  <a:pt x="10795" y="976444"/>
                  <a:pt x="102574" y="950960"/>
                  <a:pt x="117067" y="947854"/>
                </a:cubicBezTo>
                <a:cubicBezTo>
                  <a:pt x="122610" y="946666"/>
                  <a:pt x="267619" y="916544"/>
                  <a:pt x="295487" y="914400"/>
                </a:cubicBezTo>
                <a:cubicBezTo>
                  <a:pt x="321430" y="912404"/>
                  <a:pt x="347526" y="914400"/>
                  <a:pt x="373545" y="914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051502" y="2843561"/>
            <a:ext cx="1342717" cy="892097"/>
          </a:xfrm>
          <a:custGeom>
            <a:avLst/>
            <a:gdLst>
              <a:gd name="connsiteX0" fmla="*/ 0 w 1342717"/>
              <a:gd name="connsiteY0" fmla="*/ 0 h 892097"/>
              <a:gd name="connsiteX1" fmla="*/ 211874 w 1342717"/>
              <a:gd name="connsiteY1" fmla="*/ 44605 h 892097"/>
              <a:gd name="connsiteX2" fmla="*/ 267630 w 1342717"/>
              <a:gd name="connsiteY2" fmla="*/ 66907 h 892097"/>
              <a:gd name="connsiteX3" fmla="*/ 356839 w 1342717"/>
              <a:gd name="connsiteY3" fmla="*/ 111512 h 892097"/>
              <a:gd name="connsiteX4" fmla="*/ 423747 w 1342717"/>
              <a:gd name="connsiteY4" fmla="*/ 144966 h 892097"/>
              <a:gd name="connsiteX5" fmla="*/ 468352 w 1342717"/>
              <a:gd name="connsiteY5" fmla="*/ 167268 h 892097"/>
              <a:gd name="connsiteX6" fmla="*/ 546410 w 1342717"/>
              <a:gd name="connsiteY6" fmla="*/ 200722 h 892097"/>
              <a:gd name="connsiteX7" fmla="*/ 579864 w 1342717"/>
              <a:gd name="connsiteY7" fmla="*/ 234175 h 892097"/>
              <a:gd name="connsiteX8" fmla="*/ 680225 w 1342717"/>
              <a:gd name="connsiteY8" fmla="*/ 289931 h 892097"/>
              <a:gd name="connsiteX9" fmla="*/ 769435 w 1342717"/>
              <a:gd name="connsiteY9" fmla="*/ 356839 h 892097"/>
              <a:gd name="connsiteX10" fmla="*/ 814039 w 1342717"/>
              <a:gd name="connsiteY10" fmla="*/ 390292 h 892097"/>
              <a:gd name="connsiteX11" fmla="*/ 858644 w 1342717"/>
              <a:gd name="connsiteY11" fmla="*/ 423746 h 892097"/>
              <a:gd name="connsiteX12" fmla="*/ 903249 w 1342717"/>
              <a:gd name="connsiteY12" fmla="*/ 457200 h 892097"/>
              <a:gd name="connsiteX13" fmla="*/ 1248937 w 1342717"/>
              <a:gd name="connsiteY13" fmla="*/ 791736 h 892097"/>
              <a:gd name="connsiteX14" fmla="*/ 1237786 w 1342717"/>
              <a:gd name="connsiteY14" fmla="*/ 758283 h 892097"/>
              <a:gd name="connsiteX15" fmla="*/ 1282391 w 1342717"/>
              <a:gd name="connsiteY15" fmla="*/ 713678 h 892097"/>
              <a:gd name="connsiteX16" fmla="*/ 1326996 w 1342717"/>
              <a:gd name="connsiteY16" fmla="*/ 657922 h 892097"/>
              <a:gd name="connsiteX17" fmla="*/ 1338147 w 1342717"/>
              <a:gd name="connsiteY17" fmla="*/ 613317 h 892097"/>
              <a:gd name="connsiteX18" fmla="*/ 1304693 w 1342717"/>
              <a:gd name="connsiteY18" fmla="*/ 646770 h 892097"/>
              <a:gd name="connsiteX19" fmla="*/ 1215483 w 1342717"/>
              <a:gd name="connsiteY19" fmla="*/ 802888 h 892097"/>
              <a:gd name="connsiteX20" fmla="*/ 1204332 w 1342717"/>
              <a:gd name="connsiteY20" fmla="*/ 836341 h 892097"/>
              <a:gd name="connsiteX21" fmla="*/ 1159727 w 1342717"/>
              <a:gd name="connsiteY21" fmla="*/ 892097 h 892097"/>
              <a:gd name="connsiteX22" fmla="*/ 1126274 w 1342717"/>
              <a:gd name="connsiteY22" fmla="*/ 880946 h 892097"/>
              <a:gd name="connsiteX23" fmla="*/ 1025913 w 1342717"/>
              <a:gd name="connsiteY23" fmla="*/ 858644 h 892097"/>
              <a:gd name="connsiteX24" fmla="*/ 947854 w 1342717"/>
              <a:gd name="connsiteY24" fmla="*/ 847492 h 892097"/>
              <a:gd name="connsiteX25" fmla="*/ 892098 w 1342717"/>
              <a:gd name="connsiteY25" fmla="*/ 836341 h 892097"/>
              <a:gd name="connsiteX26" fmla="*/ 858644 w 1342717"/>
              <a:gd name="connsiteY26" fmla="*/ 825190 h 892097"/>
              <a:gd name="connsiteX27" fmla="*/ 758283 w 1342717"/>
              <a:gd name="connsiteY27" fmla="*/ 802888 h 892097"/>
              <a:gd name="connsiteX28" fmla="*/ 758283 w 1342717"/>
              <a:gd name="connsiteY28" fmla="*/ 791736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42717" h="892097">
                <a:moveTo>
                  <a:pt x="0" y="0"/>
                </a:moveTo>
                <a:cubicBezTo>
                  <a:pt x="86083" y="16140"/>
                  <a:pt x="141197" y="18101"/>
                  <a:pt x="211874" y="44605"/>
                </a:cubicBezTo>
                <a:cubicBezTo>
                  <a:pt x="230616" y="51633"/>
                  <a:pt x="249455" y="58519"/>
                  <a:pt x="267630" y="66907"/>
                </a:cubicBezTo>
                <a:cubicBezTo>
                  <a:pt x="297816" y="80839"/>
                  <a:pt x="327103" y="96644"/>
                  <a:pt x="356839" y="111512"/>
                </a:cubicBezTo>
                <a:lnTo>
                  <a:pt x="423747" y="144966"/>
                </a:lnTo>
                <a:cubicBezTo>
                  <a:pt x="438615" y="152400"/>
                  <a:pt x="453073" y="160720"/>
                  <a:pt x="468352" y="167268"/>
                </a:cubicBezTo>
                <a:lnTo>
                  <a:pt x="546410" y="200722"/>
                </a:lnTo>
                <a:cubicBezTo>
                  <a:pt x="557561" y="211873"/>
                  <a:pt x="567248" y="224713"/>
                  <a:pt x="579864" y="234175"/>
                </a:cubicBezTo>
                <a:cubicBezTo>
                  <a:pt x="690749" y="317338"/>
                  <a:pt x="584885" y="226371"/>
                  <a:pt x="680225" y="289931"/>
                </a:cubicBezTo>
                <a:cubicBezTo>
                  <a:pt x="711153" y="310550"/>
                  <a:pt x="739698" y="334536"/>
                  <a:pt x="769435" y="356839"/>
                </a:cubicBezTo>
                <a:lnTo>
                  <a:pt x="814039" y="390292"/>
                </a:lnTo>
                <a:lnTo>
                  <a:pt x="858644" y="423746"/>
                </a:lnTo>
                <a:cubicBezTo>
                  <a:pt x="873512" y="434897"/>
                  <a:pt x="889893" y="444275"/>
                  <a:pt x="903249" y="457200"/>
                </a:cubicBezTo>
                <a:lnTo>
                  <a:pt x="1248937" y="791736"/>
                </a:lnTo>
                <a:cubicBezTo>
                  <a:pt x="1245220" y="780585"/>
                  <a:pt x="1233156" y="769087"/>
                  <a:pt x="1237786" y="758283"/>
                </a:cubicBezTo>
                <a:cubicBezTo>
                  <a:pt x="1246069" y="738956"/>
                  <a:pt x="1267523" y="728546"/>
                  <a:pt x="1282391" y="713678"/>
                </a:cubicBezTo>
                <a:cubicBezTo>
                  <a:pt x="1314168" y="681901"/>
                  <a:pt x="1298863" y="700119"/>
                  <a:pt x="1326996" y="657922"/>
                </a:cubicBezTo>
                <a:cubicBezTo>
                  <a:pt x="1330713" y="643054"/>
                  <a:pt x="1351855" y="620171"/>
                  <a:pt x="1338147" y="613317"/>
                </a:cubicBezTo>
                <a:cubicBezTo>
                  <a:pt x="1324042" y="606264"/>
                  <a:pt x="1314375" y="634322"/>
                  <a:pt x="1304693" y="646770"/>
                </a:cubicBezTo>
                <a:cubicBezTo>
                  <a:pt x="1276143" y="683477"/>
                  <a:pt x="1229288" y="761474"/>
                  <a:pt x="1215483" y="802888"/>
                </a:cubicBezTo>
                <a:cubicBezTo>
                  <a:pt x="1211766" y="814039"/>
                  <a:pt x="1209589" y="825828"/>
                  <a:pt x="1204332" y="836341"/>
                </a:cubicBezTo>
                <a:cubicBezTo>
                  <a:pt x="1190264" y="864478"/>
                  <a:pt x="1180473" y="871352"/>
                  <a:pt x="1159727" y="892097"/>
                </a:cubicBezTo>
                <a:cubicBezTo>
                  <a:pt x="1148576" y="888380"/>
                  <a:pt x="1137576" y="884175"/>
                  <a:pt x="1126274" y="880946"/>
                </a:cubicBezTo>
                <a:cubicBezTo>
                  <a:pt x="1098205" y="872926"/>
                  <a:pt x="1053507" y="863243"/>
                  <a:pt x="1025913" y="858644"/>
                </a:cubicBezTo>
                <a:cubicBezTo>
                  <a:pt x="999987" y="854323"/>
                  <a:pt x="973780" y="851813"/>
                  <a:pt x="947854" y="847492"/>
                </a:cubicBezTo>
                <a:cubicBezTo>
                  <a:pt x="929159" y="844376"/>
                  <a:pt x="910486" y="840938"/>
                  <a:pt x="892098" y="836341"/>
                </a:cubicBezTo>
                <a:cubicBezTo>
                  <a:pt x="880694" y="833490"/>
                  <a:pt x="870119" y="827740"/>
                  <a:pt x="858644" y="825190"/>
                </a:cubicBezTo>
                <a:cubicBezTo>
                  <a:pt x="849539" y="823167"/>
                  <a:pt x="777109" y="815439"/>
                  <a:pt x="758283" y="802888"/>
                </a:cubicBezTo>
                <a:cubicBezTo>
                  <a:pt x="755190" y="800826"/>
                  <a:pt x="758283" y="795453"/>
                  <a:pt x="758283" y="7917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91" t="72070" r="-1591" b="-2276"/>
          <a:stretch/>
        </p:blipFill>
        <p:spPr>
          <a:xfrm>
            <a:off x="1556090" y="5175908"/>
            <a:ext cx="5608074" cy="20715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Next Step: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27" y="918736"/>
            <a:ext cx="43942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91" t="878" r="-1591" b="68202"/>
          <a:stretch/>
        </p:blipFill>
        <p:spPr>
          <a:xfrm>
            <a:off x="1556090" y="3055434"/>
            <a:ext cx="5608074" cy="2120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7580" y="5175908"/>
            <a:ext cx="4081347" cy="477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mr-IN" sz="45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4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4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Why?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01275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r="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Now is the Time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2" y="1532720"/>
            <a:ext cx="6818440" cy="43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63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954" y="6488668"/>
            <a:ext cx="33749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Code.org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Oh and Its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1842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Play Chess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Turkish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Car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Play Breakout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0265069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Everyone is Welcome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1755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 smtClean="0">
                  <a:solidFill>
                    <a:schemeClr val="bg1"/>
                  </a:solidFill>
                </a:rPr>
                <a:t>The End?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249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Play Chess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Turkish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Car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Play Breakout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81424"/>
            <a:ext cx="6529766" cy="56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8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278" y="160337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7296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39" y="1240568"/>
            <a:ext cx="6109012" cy="458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8684" y="6094778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1952</a:t>
            </a:r>
            <a:endParaRPr lang="en-US" sz="24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1950s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2475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1950s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“Machines will be capable, within twenty years, of doing any work a man can do.” </a:t>
            </a:r>
          </a:p>
          <a:p>
            <a:r>
              <a:rPr lang="en-US" sz="4000" dirty="0" smtClean="0"/>
              <a:t>–Herbert Simon, 1952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29214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76264" y="5500832"/>
            <a:ext cx="332655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The world is too complex</a:t>
            </a:r>
            <a:endParaRPr lang="en-US" sz="2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3049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8"/>
            <a:ext cx="9144000" cy="67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2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Where is my robot?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8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Modern Game of AI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248400"/>
            <a:ext cx="713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Non spoiler: this </a:t>
            </a:r>
            <a:r>
              <a:rPr lang="en-US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didn’t happen in game of thrones</a:t>
            </a:r>
            <a:endParaRPr lang="en-US" dirty="0">
              <a:solidFill>
                <a:schemeClr val="bg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64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85" y="1564011"/>
            <a:ext cx="4349117" cy="434911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Milestones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492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796"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Almost perfect…</a:t>
            </a:r>
            <a:endParaRPr lang="en-US" sz="4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2878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2234"/>
            <a:ext cx="12260231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8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Computers Making Art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276"/>
            <a:ext cx="9296400" cy="61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738" y="0"/>
            <a:ext cx="1032734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Self Driving Cars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2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going on?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[more 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5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Story of Modern AI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12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Focus on one problem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9360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40" y="846138"/>
            <a:ext cx="5487639" cy="548763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a Harry Potter Sorting Hat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9740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That is a picture </a:t>
            </a:r>
          </a:p>
          <a:p>
            <a:r>
              <a:rPr lang="en-US" sz="3600" dirty="0" smtClean="0"/>
              <a:t>of a </a:t>
            </a:r>
            <a:r>
              <a:rPr lang="en-US" sz="3600" b="1" dirty="0" smtClean="0"/>
              <a:t>one</a:t>
            </a:r>
            <a:endParaRPr lang="en-US" sz="3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36" y="4457040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1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That is a picture </a:t>
            </a:r>
          </a:p>
          <a:p>
            <a:r>
              <a:rPr lang="en-US" sz="3600" dirty="0" smtClean="0"/>
              <a:t>of a </a:t>
            </a:r>
            <a:r>
              <a:rPr lang="en-US" sz="3600" b="1" dirty="0" smtClean="0"/>
              <a:t>zero</a:t>
            </a:r>
            <a:endParaRPr lang="en-US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08" y="4421744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8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95" y="4558601"/>
            <a:ext cx="1644489" cy="1928309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That is a picture </a:t>
            </a:r>
          </a:p>
          <a:p>
            <a:r>
              <a:rPr lang="en-US" sz="3600" dirty="0" smtClean="0"/>
              <a:t>of an </a:t>
            </a:r>
            <a:r>
              <a:rPr lang="en-US" sz="3600" b="1" dirty="0" smtClean="0"/>
              <a:t>zero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33912" y="5107258"/>
            <a:ext cx="307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* It doesn’t have to be correct all </a:t>
            </a:r>
            <a:r>
              <a:rPr lang="en-US" sz="2400" smtClean="0">
                <a:solidFill>
                  <a:srgbClr val="FF0000"/>
                </a:solidFill>
              </a:rPr>
              <a:t>of the time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22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you do it?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4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number is this?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38" y="1770926"/>
            <a:ext cx="3621269" cy="37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2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25" y="1842354"/>
            <a:ext cx="3340663" cy="3740742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What number is this?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8139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5150" y="1281080"/>
          <a:ext cx="5486400" cy="4175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about now?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300" y="819415"/>
            <a:ext cx="30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432FF"/>
                </a:solidFill>
              </a:rPr>
              <a:t>What a computer sees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6450" y="6015385"/>
            <a:ext cx="270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432FF"/>
                </a:solidFill>
              </a:rPr>
              <a:t>What a human sees</a:t>
            </a:r>
            <a:endParaRPr lang="en-US" sz="2400" b="1" dirty="0">
              <a:solidFill>
                <a:srgbClr val="0432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44" y="2332904"/>
            <a:ext cx="3324024" cy="35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it easy for Humans?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722235"/>
            <a:ext cx="6508421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667" y="5696690"/>
            <a:ext cx="5752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About 30% of your cortex is used from vision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3% is used to process hearing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4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Very hard to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1" y="795827"/>
            <a:ext cx="3664481" cy="3664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4533900"/>
            <a:ext cx="6599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ublic</a:t>
            </a:r>
            <a:r>
              <a:rPr lang="en-US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class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HarryHat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extends</a:t>
            </a:r>
            <a:r>
              <a:rPr lang="en-US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ConsoleProgram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{</a:t>
            </a:r>
          </a:p>
          <a:p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void</a:t>
            </a:r>
            <a:r>
              <a:rPr lang="en-US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run() {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 smtClean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“</a:t>
            </a:r>
            <a:r>
              <a:rPr lang="en-US" b="1" dirty="0" err="1" smtClean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Todo</a:t>
            </a:r>
            <a:r>
              <a:rPr lang="en-US" b="1" dirty="0" smtClean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: Write program”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);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696526" y="2442259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??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4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882" y="1183284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762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</a:t>
            </a:r>
            <a:r>
              <a:rPr lang="en-US" sz="3600" dirty="0" smtClean="0">
                <a:solidFill>
                  <a:schemeClr val="bg1"/>
                </a:solidFill>
              </a:rPr>
              <a:t>erhaps </a:t>
            </a:r>
            <a:r>
              <a:rPr lang="en-US" sz="3600" dirty="0" smtClean="0">
                <a:solidFill>
                  <a:schemeClr val="bg1"/>
                </a:solidFill>
              </a:rPr>
              <a:t>there is an insight?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hypothesis</a:t>
            </a:r>
            <a:endParaRPr lang="en-US" dirty="0"/>
          </a:p>
        </p:txBody>
      </p:sp>
      <p:pic>
        <p:nvPicPr>
          <p:cNvPr id="4" name="Picture 3" descr="C:\Users\ang\Desktop\iStock_000005809739XSmall-1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480" y="3313785"/>
            <a:ext cx="3252637" cy="32432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9905" y="1393535"/>
            <a:ext cx="7757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Much </a:t>
            </a:r>
            <a:r>
              <a:rPr lang="en-US" sz="3200" b="0" i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 perception in the brain can be explained with a single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 algorithm. </a:t>
            </a:r>
            <a:endParaRPr lang="en-US" sz="3200" b="0" i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7056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Learning 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808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 smtClean="0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9171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24654" y="657004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 smtClean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]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3" name="Group 22"/>
          <p:cNvGrpSpPr/>
          <p:nvPr/>
        </p:nvGrpSpPr>
        <p:grpSpPr>
          <a:xfrm>
            <a:off x="482988" y="1091056"/>
            <a:ext cx="8236752" cy="2683589"/>
            <a:chOff x="312040" y="848027"/>
            <a:chExt cx="8236752" cy="2683589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Seeing with your tongue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Human echolocation (sonar)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981388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4665" y="3866173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17047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  <a:latin typeface="Arial" charset="0"/>
              </a:rPr>
              <a:t>Haptic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belt: Direction sense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9207" y="609366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Implanting a 3</a:t>
            </a:r>
            <a:r>
              <a:rPr lang="en-US" baseline="30000" dirty="0" smtClean="0">
                <a:solidFill>
                  <a:srgbClr val="FFFFFF"/>
                </a:solidFill>
                <a:latin typeface="Arial" charset="0"/>
              </a:rPr>
              <a:t>rd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eye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Sensor Representations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601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9902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5809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323" y="0"/>
            <a:ext cx="12192000" cy="6858000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3221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2001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9494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87" y="1321037"/>
            <a:ext cx="6687794" cy="5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39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1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9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9805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952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0636" y="1052030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3" y="3572389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76" y="1217504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3022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14958" y="3556000"/>
            <a:ext cx="1206161" cy="6203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7211935" y="317330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1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9114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744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493056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43024"/>
            <a:ext cx="1630144" cy="904340"/>
            <a:chOff x="1824256" y="3724024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93386" y="3826944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7207587" y="315279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2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Body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Mind</a:t>
            </a:r>
            <a:endParaRPr lang="en-US" sz="4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04882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9948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0316" y="5041772"/>
            <a:ext cx="5877651" cy="1323439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double</a:t>
            </a:r>
            <a:r>
              <a:rPr lang="en-US" sz="1600" dirty="0" smtClean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600" dirty="0" err="1" smtClean="0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 = 0;</a:t>
            </a:r>
          </a:p>
          <a:p>
            <a:r>
              <a:rPr lang="en-US" sz="1600" dirty="0" err="1" smtClean="0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 + input0 * weight0;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</a:t>
            </a:r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input1 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* </a:t>
            </a:r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weight1;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</a:t>
            </a:r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input2 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* </a:t>
            </a:r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weight2;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</a:t>
            </a:r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input3 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* </a:t>
            </a:r>
            <a:r>
              <a:rPr lang="en-US" sz="1600" dirty="0" smtClean="0">
                <a:latin typeface="Menlo" charset="0"/>
                <a:ea typeface="Menlo" charset="0"/>
                <a:cs typeface="Menlo" charset="0"/>
              </a:rPr>
              <a:t>weight3;</a:t>
            </a:r>
            <a:endParaRPr lang="en-US" sz="1600" dirty="0"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24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5575252" y="2622231"/>
            <a:ext cx="3046014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Filter and Output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7086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47959" y="8382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 neuron</a:t>
            </a: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Your brain</a:t>
            </a: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11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200" b="1" dirty="0">
                <a:latin typeface="Arial" charset="0"/>
                <a:ea typeface="Arial" charset="0"/>
                <a:cs typeface="Arial" charset="0"/>
              </a:rPr>
              <a:t>Actually, it’s probably someone else’s brain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39624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Biological Basis for Neural Networks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130650" y="1504848"/>
            <a:ext cx="3217191" cy="1790904"/>
            <a:chOff x="145290" y="1664708"/>
            <a:chExt cx="8234031" cy="458361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Freeform 61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6" name="Oval 65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548" y="1445394"/>
            <a:ext cx="3256186" cy="1679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0508" y="4594302"/>
            <a:ext cx="987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/>
              <a:t>???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2075904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 smtClean="0">
                  <a:solidFill>
                    <a:schemeClr val="tx1"/>
                  </a:solidFill>
                </a:rPr>
                <a:t>+</a:t>
              </a:r>
              <a:endParaRPr lang="en-US" sz="4500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 smtClean="0">
                  <a:solidFill>
                    <a:schemeClr val="tx1"/>
                  </a:solidFill>
                </a:rPr>
                <a:t>+</a:t>
              </a:r>
              <a:endParaRPr lang="en-US" sz="4500" dirty="0">
                <a:solidFill>
                  <a:schemeClr val="tx1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 smtClean="0">
                  <a:solidFill>
                    <a:schemeClr val="tx1"/>
                  </a:solidFill>
                </a:rPr>
                <a:t>+</a:t>
              </a:r>
              <a:endParaRPr lang="en-US" sz="45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 smtClean="0">
                  <a:solidFill>
                    <a:schemeClr val="tx1"/>
                  </a:solidFill>
                </a:rPr>
                <a:t>+</a:t>
              </a:r>
              <a:endParaRPr lang="en-US" sz="4500" dirty="0">
                <a:solidFill>
                  <a:schemeClr val="tx1"/>
                </a:solidFill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46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5163" y="678244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Neurons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3758793" y="700240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Neurons</a:t>
            </a:r>
            <a:endParaRPr lang="en-US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6757383" y="715711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433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Neurons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Neurons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248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Neurons</a:t>
            </a:r>
            <a:endParaRPr lang="en-US" b="1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Neurons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79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553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 Neurons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one!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0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Body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Mind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66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009"/>
            <a:ext cx="9144000" cy="4928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172200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scs.ryerson.ca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/~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aharley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conv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28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51547" y="957996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35" y="3297934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995" y="1650202"/>
            <a:ext cx="3250859" cy="3250859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Great Idea: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3806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6853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7543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From Experience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59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1" y="1512105"/>
            <a:ext cx="3250859" cy="3250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3228" y="2048108"/>
            <a:ext cx="531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Neural Networks </a:t>
            </a:r>
            <a:r>
              <a:rPr lang="en-US" sz="360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gets their </a:t>
            </a:r>
            <a:r>
              <a:rPr lang="en-US" sz="3600" b="1" i="1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intelligence</a:t>
            </a:r>
            <a:r>
              <a:rPr lang="en-US" sz="360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6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from its sliders (aka its parameters)</a:t>
            </a:r>
            <a:endParaRPr lang="en-US" sz="36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97972" y="3750068"/>
            <a:ext cx="623937" cy="31028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61103" y="4622880"/>
            <a:ext cx="623937" cy="31028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5163" y="678244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Neurons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3758793" y="700240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Neurons</a:t>
            </a:r>
            <a:endParaRPr lang="en-US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6757383" y="715711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 Neurons</a:t>
            </a:r>
            <a:endParaRPr lang="en-US" b="1" dirty="0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Neural Network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4730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 smtClean="0">
                  <a:solidFill>
                    <a:schemeClr val="tx1"/>
                  </a:solidFill>
                </a:rPr>
                <a:t>+</a:t>
              </a:r>
              <a:endParaRPr lang="en-US" sz="4500" dirty="0">
                <a:solidFill>
                  <a:schemeClr val="tx1"/>
                </a:solidFill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 smtClean="0">
                  <a:solidFill>
                    <a:schemeClr val="tx1"/>
                  </a:solidFill>
                </a:rPr>
                <a:t>+</a:t>
              </a:r>
              <a:endParaRPr lang="en-US" sz="4500" dirty="0">
                <a:solidFill>
                  <a:schemeClr val="tx1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 smtClean="0">
                  <a:solidFill>
                    <a:schemeClr val="tx1"/>
                  </a:solidFill>
                </a:rPr>
                <a:t>+</a:t>
              </a:r>
              <a:endParaRPr lang="en-US" sz="4500" dirty="0">
                <a:solidFill>
                  <a:schemeClr val="tx1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 smtClean="0">
                  <a:solidFill>
                    <a:schemeClr val="tx1"/>
                  </a:solidFill>
                </a:rPr>
                <a:t>+</a:t>
              </a:r>
              <a:endParaRPr lang="en-US" sz="4500" dirty="0">
                <a:solidFill>
                  <a:schemeClr val="tx1"/>
                </a:solidFill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Neural Network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41" y="3607141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1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6354863" y="3240624"/>
            <a:ext cx="889131" cy="44216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2001228" y="2763957"/>
            <a:ext cx="889131" cy="442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1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AI?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8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6354863" y="3261893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6357102" y="3229597"/>
            <a:ext cx="889131" cy="4421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2" name="Rectangle 41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 smtClean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 smtClean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4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 smtClean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 smtClean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2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5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52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6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64682" y="3244977"/>
            <a:ext cx="825005" cy="4242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73261" y="1825178"/>
            <a:ext cx="2037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</a:t>
            </a:r>
            <a:r>
              <a:rPr lang="en-US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 </a:t>
            </a:r>
            <a:r>
              <a:rPr lang="en-US" b="1" smtClean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23184" y="3183927"/>
            <a:ext cx="169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Wahoo I got it right!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61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0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 smtClean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 smtClean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542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2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tx1"/>
                </a:solidFill>
              </a:rPr>
              <a:t>+</a:t>
            </a:r>
            <a:endParaRPr lang="en-US" sz="4500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26297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36885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05438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76429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 smtClean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 smtClean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85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Study Hard!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Train on Faces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652" r="70253"/>
          <a:stretch/>
        </p:blipFill>
        <p:spPr>
          <a:xfrm>
            <a:off x="1099596" y="722235"/>
            <a:ext cx="7303625" cy="58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7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>
            <p:extLst/>
          </p:nvPr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pixels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edges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4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models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2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Visualize the Sliders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0368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Woah</a:t>
            </a:r>
            <a:r>
              <a:rPr lang="en-US" sz="3600" dirty="0" smtClean="0">
                <a:solidFill>
                  <a:schemeClr val="bg1"/>
                </a:solidFill>
              </a:rPr>
              <a:t>… that</a:t>
            </a:r>
            <a:r>
              <a:rPr lang="fr-FR" sz="3600" dirty="0" smtClean="0">
                <a:solidFill>
                  <a:schemeClr val="bg1"/>
                </a:solidFill>
              </a:rPr>
              <a:t>’</a:t>
            </a:r>
            <a:r>
              <a:rPr lang="en-US" sz="3600" dirty="0" smtClean="0">
                <a:solidFill>
                  <a:schemeClr val="bg1"/>
                </a:solidFill>
              </a:rPr>
              <a:t>s like a brain…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0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True.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8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90230" y="1258240"/>
            <a:ext cx="2160257" cy="52584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Mountain </a:t>
            </a:r>
            <a:r>
              <a:rPr lang="en-US" sz="2400" dirty="0" err="1" smtClean="0">
                <a:solidFill>
                  <a:srgbClr val="000000"/>
                </a:solidFill>
              </a:rPr>
              <a:t>Karel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3452" y="1258240"/>
            <a:ext cx="2268987" cy="1994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Climb Up Mountain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33452" y="4368228"/>
            <a:ext cx="2268987" cy="21485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Climb Down Mountain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33452" y="3347392"/>
            <a:ext cx="2268987" cy="902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Pick Beeper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73534" y="1851749"/>
            <a:ext cx="2268987" cy="8665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Step Up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73534" y="5187270"/>
            <a:ext cx="2268987" cy="949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Step Down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13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…</a:t>
            </a:r>
          </a:p>
          <a:p>
            <a:pPr defTabSz="914400" eaLnBrk="0" hangingPunct="0"/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American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smooth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shark, reef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Atlantic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Pacific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hammerhead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hammerhead shark</a:t>
            </a: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smooth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shovelhead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angel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shark, angelfish,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electric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ray, crampfish,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defTabSz="914400" eaLnBrk="0" hangingPunct="0"/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sawfish,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400" dirty="0" smtClean="0">
                <a:solidFill>
                  <a:prstClr val="white"/>
                </a:solidFill>
                <a:latin typeface="Calibri"/>
              </a:rPr>
              <a:t>uitarfish</a:t>
            </a:r>
            <a:endParaRPr lang="is-I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tr-TR" sz="1400" dirty="0" err="1" smtClean="0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tr-TR" sz="1400" dirty="0" err="1" smtClean="0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ray</a:t>
            </a: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eagle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</a:t>
            </a: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spotted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eagle ray, spotted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ray, cow-nosed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manta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manta ray, devilfish</a:t>
            </a: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Atlantic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manta, Manta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devil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grey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skate, gray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little 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skate, Raja </a:t>
            </a:r>
            <a:r>
              <a:rPr lang="en-US" sz="1400" dirty="0" err="1" smtClean="0">
                <a:solidFill>
                  <a:prstClr val="white"/>
                </a:solidFill>
                <a:latin typeface="Calibri"/>
              </a:rPr>
              <a:t>erinacea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smtClean="0">
                <a:solidFill>
                  <a:prstClr val="white"/>
                </a:solidFill>
                <a:latin typeface="Calibri"/>
              </a:rPr>
              <a:t>…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07" y="24757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84" y="24757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57" y="24757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13" y="3960111"/>
            <a:ext cx="1266615" cy="97854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692773" y="4271620"/>
            <a:ext cx="2835252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92772" y="5514372"/>
            <a:ext cx="2424719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0807" y="2167878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Stingray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70807" y="3599403"/>
            <a:ext cx="109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Mantaray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6" t="23190" r="946" b="7767"/>
          <a:stretch/>
        </p:blipFill>
        <p:spPr bwMode="auto">
          <a:xfrm>
            <a:off x="5170807" y="39687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t="18647" r="34080" b="14851"/>
          <a:stretch/>
        </p:blipFill>
        <p:spPr bwMode="auto">
          <a:xfrm>
            <a:off x="7802857" y="39687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Image </a:t>
            </a:r>
            <a:r>
              <a:rPr kumimoji="0" lang="en-US" sz="3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Net Classification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75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0.005%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Random guess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</a:t>
            </a: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.5%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33448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srgbClr val="FF0000"/>
                </a:solidFill>
                <a:latin typeface="Calibri"/>
              </a:rPr>
              <a:t>?</a:t>
            </a:r>
            <a:endParaRPr lang="en-US" sz="6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smtClean="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1728" y="2744448"/>
            <a:ext cx="158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GoogLeNet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6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0.005%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Random guess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</a:t>
            </a:r>
            <a:r>
              <a:rPr lang="en-US" sz="6600" dirty="0" smtClean="0">
                <a:solidFill>
                  <a:prstClr val="white"/>
                </a:solidFill>
                <a:latin typeface="Calibri"/>
              </a:rPr>
              <a:t>.5%</a:t>
            </a:r>
            <a:endParaRPr lang="en-US" sz="6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smtClean="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srgbClr val="FF0000"/>
                </a:solidFill>
                <a:latin typeface="Calibri"/>
              </a:rPr>
              <a:t>43.9%</a:t>
            </a:r>
            <a:endParaRPr lang="en-US" sz="6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158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GoogLeNet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Szegedy</a:t>
            </a:r>
            <a:r>
              <a:rPr lang="en-US" dirty="0" smtClean="0">
                <a:solidFill>
                  <a:schemeClr val="bg1"/>
                </a:solidFill>
              </a:rPr>
              <a:t> et al, 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Going Deeper With Convolutions, CVPR 2015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524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s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Hashing.thmx</Template>
  <TotalTime>12880</TotalTime>
  <Words>1797</Words>
  <Application>Microsoft Macintosh PowerPoint</Application>
  <PresentationFormat>On-screen Show (4:3)</PresentationFormat>
  <Paragraphs>690</Paragraphs>
  <Slides>131</Slides>
  <Notes>44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4" baseType="lpstr">
      <vt:lpstr>Calibri</vt:lpstr>
      <vt:lpstr>Century Gothic</vt:lpstr>
      <vt:lpstr>Chalkboard</vt:lpstr>
      <vt:lpstr>Courier</vt:lpstr>
      <vt:lpstr>Helvetica</vt:lpstr>
      <vt:lpstr>Mangal</vt:lpstr>
      <vt:lpstr>Menlo</vt:lpstr>
      <vt:lpstr>ＭＳ Ｐゴシック</vt:lpstr>
      <vt:lpstr>Times</vt:lpstr>
      <vt:lpstr>Times New Roman</vt:lpstr>
      <vt:lpstr>Arial</vt:lpstr>
      <vt:lpstr>Hashing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hypothesis</vt:lpstr>
      <vt:lpstr>One Learning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412</cp:revision>
  <dcterms:created xsi:type="dcterms:W3CDTF">2015-05-13T05:00:30Z</dcterms:created>
  <dcterms:modified xsi:type="dcterms:W3CDTF">2017-07-05T04:18:36Z</dcterms:modified>
</cp:coreProperties>
</file>